
<file path=[Content_Types].xml><?xml version="1.0" encoding="utf-8"?>
<Types xmlns="http://schemas.openxmlformats.org/package/2006/content-types">
  <Default Extension="xml" ContentType="application/vnd.openxmlformats-officedocument.extended-properties+xml"/>
  <Default Extension="png" ContentType="image/png"/>
  <Default Extension="mp4" ContentType="video/mp4"/>
  <Default Extension="fntdata" ContentType="application/x-fontdata"/>
  <Default Extension="rels" ContentType="application/vnd.openxmlformats-package.relationships+xml"/>
  <Override PartName="/docProps/core.xml" ContentType="application/vnd.openxmlformats-package.core-properties+xml"/>
  <Override PartName="/ppt/presentation.xml" ContentType="application/vnd.openxmlformats-officedocument.presentationml.presentation.main+xml"/>
  <Override PartName="/ppt/slides/slide7.xml" ContentType="application/vnd.openxmlformats-officedocument.presentationml.slide+xml"/>
  <Override PartName="/ppt/notesSlides/notesSlide7.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12.xml" ContentType="application/vnd.openxmlformats-officedocument.presentationml.slide+xml"/>
  <Override PartName="/ppt/notesSlides/notesSlide12.xml" ContentType="application/vnd.openxmlformats-officedocument.presentationml.notesSlide+xml"/>
  <Override PartName="/ppt/slides/slide17.xml" ContentType="application/vnd.openxmlformats-officedocument.presentationml.slide+xml"/>
  <Override PartName="/ppt/notesSlides/notesSlide17.xml" ContentType="application/vnd.openxmlformats-officedocument.presentationml.notesSlide+xml"/>
  <Override PartName="/ppt/presProps.xml" ContentType="application/vnd.openxmlformats-officedocument.presentationml.presProps+xml"/>
  <Override PartName="/ppt/slides/slide2.xml" ContentType="application/vnd.openxmlformats-officedocument.presentationml.slide+xml"/>
  <Override PartName="/ppt/notesSlides/notesSlide2.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6.xml" ContentType="application/vnd.openxmlformats-officedocument.presentationml.slide+xml"/>
  <Override PartName="/ppt/notesSlides/notesSlide16.xml" ContentType="application/vnd.openxmlformats-officedocument.presentationml.notesSlide+xml"/>
  <Override PartName="/ppt/slides/slide1.xml" ContentType="application/vnd.openxmlformats-officedocument.presentationml.slide+xml"/>
  <Override PartName="/ppt/notesSlides/notesSlide1.xml" ContentType="application/vnd.openxmlformats-officedocument.presentationml.notesSlide+xml"/>
  <Override PartName="/ppt/slides/slide15.xml" ContentType="application/vnd.openxmlformats-officedocument.presentationml.slide+xml"/>
  <Override PartName="/ppt/notesSlides/notesSlide15.xml" ContentType="application/vnd.openxmlformats-officedocument.presentationml.notesSlide+xml"/>
  <Override PartName="/ppt/tableStyles.xml" ContentType="application/vnd.openxmlformats-officedocument.presentationml.tableStyles+xml"/>
  <Override PartName="/ppt/slides/slide5.xml" ContentType="application/vnd.openxmlformats-officedocument.presentationml.slide+xml"/>
  <Override PartName="/ppt/notesSlides/notesSlide5.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14.xml" ContentType="application/vnd.openxmlformats-officedocument.presentationml.slide+xml"/>
  <Override PartName="/ppt/notesSlides/notesSlide14.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viewProps.xml" ContentType="application/vnd.openxmlformats-officedocument.presentationml.viewProps+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68" r:id="rId5"/>
    <p:sldId id="259" r:id="rId6"/>
    <p:sldId id="260" r:id="rId7"/>
    <p:sldId id="269" r:id="rId8"/>
    <p:sldId id="261" r:id="rId9"/>
    <p:sldId id="262" r:id="rId10"/>
    <p:sldId id="270" r:id="rId11"/>
    <p:sldId id="263" r:id="rId12"/>
    <p:sldId id="264" r:id="rId13"/>
    <p:sldId id="271" r:id="rId14"/>
    <p:sldId id="265" r:id="rId15"/>
    <p:sldId id="266" r:id="rId16"/>
    <p:sldId id="272" r:id="rId17"/>
    <p:sldId id="267" r:id="rId18"/>
  </p:sldIdLst>
  <p:sldSz cx="9144000" cy="5143500" type="screen16x9"/>
  <p:notesSz cx="6858000" cy="9144000"/>
  <p:embeddedFontLst>
    <p:embeddedFont>
      <p:font typeface="Roboto" panose="02000000000000000000" pitchFamily="2" charset="0"/>
      <p:regular r:id="rId20"/>
      <p:bold r:id="rId21"/>
      <p:italic r:id="rId22"/>
      <p:boldItalic r:id="rId23"/>
    </p:embeddedFont>
    <p:embeddedFont>
      <p:font typeface="Roboto Black" panose="02000000000000000000" pitchFamily="2" charset="0"/>
      <p:bold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guide id="3" pos="2160">
          <p15:clr>
            <a:srgbClr val="747775"/>
          </p15:clr>
        </p15:guide>
        <p15:guide id="4" pos="360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53" autoAdjust="0"/>
    <p:restoredTop sz="86893" autoAdjust="0"/>
  </p:normalViewPr>
  <p:slideViewPr>
    <p:cSldViewPr snapToGrid="0">
      <p:cViewPr varScale="1">
        <p:scale>
          <a:sx n="102" d="100"/>
          <a:sy n="102" d="100"/>
        </p:scale>
        <p:origin x="288" y="72"/>
      </p:cViewPr>
      <p:guideLst>
        <p:guide orient="horz" pos="1620"/>
        <p:guide pos="2880"/>
        <p:guide pos="2160"/>
        <p:guide pos="3600"/>
      </p:guideLst>
    </p:cSldViewPr>
  </p:slid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slide" Target="/ppt/slides/slide7.xml" Id="rId8" /><Relationship Type="http://schemas.openxmlformats.org/officeDocument/2006/relationships/slide" Target="/ppt/slides/slide12.xml" Id="rId13" /><Relationship Type="http://schemas.openxmlformats.org/officeDocument/2006/relationships/slide" Target="/ppt/slides/slide17.xml" Id="rId18" /><Relationship Type="http://schemas.openxmlformats.org/officeDocument/2006/relationships/presProps" Target="/ppt/presProps.xml" Id="rId26" /><Relationship Type="http://schemas.openxmlformats.org/officeDocument/2006/relationships/slide" Target="/ppt/slides/slide2.xml" Id="rId3" /><Relationship Type="http://schemas.openxmlformats.org/officeDocument/2006/relationships/font" Target="/ppt/fonts/font2.fntdata" Id="rId21" /><Relationship Type="http://schemas.openxmlformats.org/officeDocument/2006/relationships/slide" Target="/ppt/slides/slide6.xml" Id="rId7" /><Relationship Type="http://schemas.openxmlformats.org/officeDocument/2006/relationships/slide" Target="/ppt/slides/slide11.xml" Id="rId12" /><Relationship Type="http://schemas.openxmlformats.org/officeDocument/2006/relationships/slide" Target="/ppt/slides/slide16.xml" Id="rId17" /><Relationship Type="http://schemas.openxmlformats.org/officeDocument/2006/relationships/font" Target="/ppt/fonts/font6.fntdata" Id="rId25" /><Relationship Type="http://schemas.openxmlformats.org/officeDocument/2006/relationships/slide" Target="/ppt/slides/slide1.xml" Id="rId2" /><Relationship Type="http://schemas.openxmlformats.org/officeDocument/2006/relationships/slide" Target="/ppt/slides/slide15.xml" Id="rId16" /><Relationship Type="http://schemas.openxmlformats.org/officeDocument/2006/relationships/font" Target="/ppt/fonts/font1.fntdata" Id="rId20" /><Relationship Type="http://schemas.openxmlformats.org/officeDocument/2006/relationships/tableStyles" Target="/ppt/tableStyles.xml" Id="rId29" /><Relationship Type="http://schemas.openxmlformats.org/officeDocument/2006/relationships/slideMaster" Target="/ppt/slideMasters/slideMaster1.xml" Id="rId1" /><Relationship Type="http://schemas.openxmlformats.org/officeDocument/2006/relationships/slide" Target="/ppt/slides/slide5.xml" Id="rId6" /><Relationship Type="http://schemas.openxmlformats.org/officeDocument/2006/relationships/slide" Target="/ppt/slides/slide10.xml" Id="rId11" /><Relationship Type="http://schemas.openxmlformats.org/officeDocument/2006/relationships/font" Target="/ppt/fonts/font5.fntdata" Id="rId24" /><Relationship Type="http://schemas.openxmlformats.org/officeDocument/2006/relationships/slide" Target="/ppt/slides/slide4.xml" Id="rId5" /><Relationship Type="http://schemas.openxmlformats.org/officeDocument/2006/relationships/slide" Target="/ppt/slides/slide14.xml" Id="rId15" /><Relationship Type="http://schemas.openxmlformats.org/officeDocument/2006/relationships/font" Target="/ppt/fonts/font4.fntdata" Id="rId23" /><Relationship Type="http://schemas.openxmlformats.org/officeDocument/2006/relationships/theme" Target="/ppt/theme/theme1.xml" Id="rId28" /><Relationship Type="http://schemas.openxmlformats.org/officeDocument/2006/relationships/slide" Target="/ppt/slides/slide9.xml" Id="rId10" /><Relationship Type="http://schemas.openxmlformats.org/officeDocument/2006/relationships/notesMaster" Target="/ppt/notesMasters/notesMaster1.xml" Id="rId19" /><Relationship Type="http://schemas.openxmlformats.org/officeDocument/2006/relationships/slide" Target="/ppt/slides/slide3.xml" Id="rId4" /><Relationship Type="http://schemas.openxmlformats.org/officeDocument/2006/relationships/slide" Target="/ppt/slides/slide8.xml" Id="rId9" /><Relationship Type="http://schemas.openxmlformats.org/officeDocument/2006/relationships/slide" Target="/ppt/slides/slide13.xml" Id="rId14" /><Relationship Type="http://schemas.openxmlformats.org/officeDocument/2006/relationships/font" Target="/ppt/fonts/font3.fntdata" Id="rId22" /><Relationship Type="http://schemas.openxmlformats.org/officeDocument/2006/relationships/viewProps" Target="/ppt/viewProps.xml" Id="rId27" /></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&#65279;<?xml version="1.0" encoding="utf-8"?><Relationships xmlns="http://schemas.openxmlformats.org/package/2006/relationships"><Relationship Type="http://schemas.openxmlformats.org/officeDocument/2006/relationships/theme" Target="/ppt/theme/theme2.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&#65279;<?xml version="1.0" encoding="utf-8"?><Relationships xmlns="http://schemas.openxmlformats.org/package/2006/relationships"><Relationship Type="http://schemas.openxmlformats.org/officeDocument/2006/relationships/slide" Target="/ppt/slides/slide1.xml" Id="rId2" /><Relationship Type="http://schemas.openxmlformats.org/officeDocument/2006/relationships/notesMaster" Target="/ppt/notesMasters/notesMaster1.xml" Id="rId1" /></Relationships>
</file>

<file path=ppt/notesSlides/_rels/notesSlide10.xml.rels>&#65279;<?xml version="1.0" encoding="utf-8"?><Relationships xmlns="http://schemas.openxmlformats.org/package/2006/relationships"><Relationship Type="http://schemas.openxmlformats.org/officeDocument/2006/relationships/slide" Target="/ppt/slides/slide10.xml" Id="rId2" /><Relationship Type="http://schemas.openxmlformats.org/officeDocument/2006/relationships/notesMaster" Target="/ppt/notesMasters/notesMaster1.xml" Id="rId1" /></Relationships>
</file>

<file path=ppt/notesSlides/_rels/notesSlide11.xml.rels>&#65279;<?xml version="1.0" encoding="utf-8"?><Relationships xmlns="http://schemas.openxmlformats.org/package/2006/relationships"><Relationship Type="http://schemas.openxmlformats.org/officeDocument/2006/relationships/slide" Target="/ppt/slides/slide11.xml" Id="rId2" /><Relationship Type="http://schemas.openxmlformats.org/officeDocument/2006/relationships/notesMaster" Target="/ppt/notesMasters/notesMaster1.xml" Id="rId1" /></Relationships>
</file>

<file path=ppt/notesSlides/_rels/notesSlide12.xml.rels>&#65279;<?xml version="1.0" encoding="utf-8"?><Relationships xmlns="http://schemas.openxmlformats.org/package/2006/relationships"><Relationship Type="http://schemas.openxmlformats.org/officeDocument/2006/relationships/slide" Target="/ppt/slides/slide12.xml" Id="rId2" /><Relationship Type="http://schemas.openxmlformats.org/officeDocument/2006/relationships/notesMaster" Target="/ppt/notesMasters/notesMaster1.xml" Id="rId1" /></Relationships>
</file>

<file path=ppt/notesSlides/_rels/notesSlide13.xml.rels>&#65279;<?xml version="1.0" encoding="utf-8"?><Relationships xmlns="http://schemas.openxmlformats.org/package/2006/relationships"><Relationship Type="http://schemas.openxmlformats.org/officeDocument/2006/relationships/slide" Target="/ppt/slides/slide13.xml" Id="rId2" /><Relationship Type="http://schemas.openxmlformats.org/officeDocument/2006/relationships/notesMaster" Target="/ppt/notesMasters/notesMaster1.xml" Id="rId1" /></Relationships>
</file>

<file path=ppt/notesSlides/_rels/notesSlide14.xml.rels>&#65279;<?xml version="1.0" encoding="utf-8"?><Relationships xmlns="http://schemas.openxmlformats.org/package/2006/relationships"><Relationship Type="http://schemas.openxmlformats.org/officeDocument/2006/relationships/slide" Target="/ppt/slides/slide14.xml" Id="rId2" /><Relationship Type="http://schemas.openxmlformats.org/officeDocument/2006/relationships/notesMaster" Target="/ppt/notesMasters/notesMaster1.xml" Id="rId1" /></Relationships>
</file>

<file path=ppt/notesSlides/_rels/notesSlide15.xml.rels>&#65279;<?xml version="1.0" encoding="utf-8"?><Relationships xmlns="http://schemas.openxmlformats.org/package/2006/relationships"><Relationship Type="http://schemas.openxmlformats.org/officeDocument/2006/relationships/slide" Target="/ppt/slides/slide15.xml" Id="rId2" /><Relationship Type="http://schemas.openxmlformats.org/officeDocument/2006/relationships/notesMaster" Target="/ppt/notesMasters/notesMaster1.xml" Id="rId1" /></Relationships>
</file>

<file path=ppt/notesSlides/_rels/notesSlide16.xml.rels>&#65279;<?xml version="1.0" encoding="utf-8"?><Relationships xmlns="http://schemas.openxmlformats.org/package/2006/relationships"><Relationship Type="http://schemas.openxmlformats.org/officeDocument/2006/relationships/slide" Target="/ppt/slides/slide16.xml" Id="rId2" /><Relationship Type="http://schemas.openxmlformats.org/officeDocument/2006/relationships/notesMaster" Target="/ppt/notesMasters/notesMaster1.xml" Id="rId1" /></Relationships>
</file>

<file path=ppt/notesSlides/_rels/notesSlide17.xml.rels>&#65279;<?xml version="1.0" encoding="utf-8"?><Relationships xmlns="http://schemas.openxmlformats.org/package/2006/relationships"><Relationship Type="http://schemas.openxmlformats.org/officeDocument/2006/relationships/slide" Target="/ppt/slides/slide17.xml" Id="rId2" /><Relationship Type="http://schemas.openxmlformats.org/officeDocument/2006/relationships/notesMaster" Target="/ppt/notesMasters/notesMaster1.xml" Id="rId1" /></Relationships>
</file>

<file path=ppt/notesSlides/_rels/notesSlide2.xml.rels>&#65279;<?xml version="1.0" encoding="utf-8"?><Relationships xmlns="http://schemas.openxmlformats.org/package/2006/relationships"><Relationship Type="http://schemas.openxmlformats.org/officeDocument/2006/relationships/slide" Target="/ppt/slides/slide2.xml" Id="rId2" /><Relationship Type="http://schemas.openxmlformats.org/officeDocument/2006/relationships/notesMaster" Target="/ppt/notesMasters/notesMaster1.xml" Id="rId1" /></Relationships>
</file>

<file path=ppt/notesSlides/_rels/notesSlide3.xml.rels>&#65279;<?xml version="1.0" encoding="utf-8"?><Relationships xmlns="http://schemas.openxmlformats.org/package/2006/relationships"><Relationship Type="http://schemas.openxmlformats.org/officeDocument/2006/relationships/slide" Target="/ppt/slides/slide3.xml" Id="rId2" /><Relationship Type="http://schemas.openxmlformats.org/officeDocument/2006/relationships/notesMaster" Target="/ppt/notesMasters/notesMaster1.xml" Id="rId1" /></Relationships>
</file>

<file path=ppt/notesSlides/_rels/notesSlide4.xml.rels>&#65279;<?xml version="1.0" encoding="utf-8"?><Relationships xmlns="http://schemas.openxmlformats.org/package/2006/relationships"><Relationship Type="http://schemas.openxmlformats.org/officeDocument/2006/relationships/slide" Target="/ppt/slides/slide4.xml" Id="rId2" /><Relationship Type="http://schemas.openxmlformats.org/officeDocument/2006/relationships/notesMaster" Target="/ppt/notesMasters/notesMaster1.xml" Id="rId1" /></Relationships>
</file>

<file path=ppt/notesSlides/_rels/notesSlide5.xml.rels>&#65279;<?xml version="1.0" encoding="utf-8"?><Relationships xmlns="http://schemas.openxmlformats.org/package/2006/relationships"><Relationship Type="http://schemas.openxmlformats.org/officeDocument/2006/relationships/slide" Target="/ppt/slides/slide5.xml" Id="rId2" /><Relationship Type="http://schemas.openxmlformats.org/officeDocument/2006/relationships/notesMaster" Target="/ppt/notesMasters/notesMaster1.xml" Id="rId1" /></Relationships>
</file>

<file path=ppt/notesSlides/_rels/notesSlide6.xml.rels>&#65279;<?xml version="1.0" encoding="utf-8"?><Relationships xmlns="http://schemas.openxmlformats.org/package/2006/relationships"><Relationship Type="http://schemas.openxmlformats.org/officeDocument/2006/relationships/slide" Target="/ppt/slides/slide6.xml" Id="rId2" /><Relationship Type="http://schemas.openxmlformats.org/officeDocument/2006/relationships/notesMaster" Target="/ppt/notesMasters/notesMaster1.xml" Id="rId1" /></Relationships>
</file>

<file path=ppt/notesSlides/_rels/notesSlide7.xml.rels>&#65279;<?xml version="1.0" encoding="utf-8"?><Relationships xmlns="http://schemas.openxmlformats.org/package/2006/relationships"><Relationship Type="http://schemas.openxmlformats.org/officeDocument/2006/relationships/slide" Target="/ppt/slides/slide7.xml" Id="rId2" /><Relationship Type="http://schemas.openxmlformats.org/officeDocument/2006/relationships/notesMaster" Target="/ppt/notesMasters/notesMaster1.xml" Id="rId1" /></Relationships>
</file>

<file path=ppt/notesSlides/_rels/notesSlide8.xml.rels>&#65279;<?xml version="1.0" encoding="utf-8"?><Relationships xmlns="http://schemas.openxmlformats.org/package/2006/relationships"><Relationship Type="http://schemas.openxmlformats.org/officeDocument/2006/relationships/slide" Target="/ppt/slides/slide8.xml" Id="rId2" /><Relationship Type="http://schemas.openxmlformats.org/officeDocument/2006/relationships/notesMaster" Target="/ppt/notesMasters/notesMaster1.xml" Id="rId1" /></Relationships>
</file>

<file path=ppt/notesSlides/_rels/notesSlide9.xml.rels>&#65279;<?xml version="1.0" encoding="utf-8"?><Relationships xmlns="http://schemas.openxmlformats.org/package/2006/relationships"><Relationship Type="http://schemas.openxmlformats.org/officeDocument/2006/relationships/slide" Target="/ppt/slides/slide9.xml" Id="rId2" /><Relationship Type="http://schemas.openxmlformats.org/officeDocument/2006/relationships/notesMaster" Target="/ppt/notesMasters/notesMaster1.xml" Id="rId1"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a:extLst>
            <a:ext uri="{FF2B5EF4-FFF2-40B4-BE49-F238E27FC236}">
              <a16:creationId xmlns:a16="http://schemas.microsoft.com/office/drawing/2014/main" id="{AA90ADDB-950D-8882-C86D-FCF45E323857}"/>
            </a:ext>
          </a:extLst>
        </p:cNvPr>
        <p:cNvGrpSpPr/>
        <p:nvPr/>
      </p:nvGrpSpPr>
      <p:grpSpPr>
        <a:xfrm>
          <a:off x="0" y="0"/>
          <a:ext cx="0" cy="0"/>
          <a:chOff x="0" y="0"/>
          <a:chExt cx="0" cy="0"/>
        </a:xfrm>
      </p:grpSpPr>
      <p:sp>
        <p:nvSpPr>
          <p:cNvPr id="72" name="Google Shape;72;g34bdeecf808_0_0:notes">
            <a:extLst>
              <a:ext uri="{FF2B5EF4-FFF2-40B4-BE49-F238E27FC236}">
                <a16:creationId xmlns:a16="http://schemas.microsoft.com/office/drawing/2014/main" id="{7DE3408E-024E-A761-2150-5FD48DD04B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4bdeecf808_0_0:notes">
            <a:extLst>
              <a:ext uri="{FF2B5EF4-FFF2-40B4-BE49-F238E27FC236}">
                <a16:creationId xmlns:a16="http://schemas.microsoft.com/office/drawing/2014/main" id="{6E40412F-C7D7-6BAD-5754-EFC32B8CCB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video was published in the early days of YouTube with cartoon characters, whacky plotlines, trippy voices, and nonsensical music numbers. It was another in a long line of this style of video targeted at my generation as small children. Recent studies on more topical examples like “</a:t>
            </a:r>
            <a:r>
              <a:rPr lang="en-US" dirty="0" err="1"/>
              <a:t>CocoMelon</a:t>
            </a:r>
            <a:r>
              <a:rPr lang="en-US" dirty="0"/>
              <a:t>” have actually shown significant cognitive detriments to this style of content, and it was among the more tame types of media we gorged ourselves on with free internet connections and a need to entertain ourselves by any means at all hours of every day.</a:t>
            </a:r>
            <a:endParaRPr dirty="0"/>
          </a:p>
        </p:txBody>
      </p:sp>
    </p:spTree>
    <p:extLst>
      <p:ext uri="{BB962C8B-B14F-4D97-AF65-F5344CB8AC3E}">
        <p14:creationId xmlns:p14="http://schemas.microsoft.com/office/powerpoint/2010/main" val="35705193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34bd8ace748_3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34bd8ace748_3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4bd8ace748_3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34bd8ace748_3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 ad hominem fallacy simply involves personal attacks against an opponent, so this is one of the easiest to analyze for. Instead of criticizing Hillary Clinton’s policies, he attacked the sitting president’s character (although, admittedly, in a ridiculous manner).</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a:extLst>
            <a:ext uri="{FF2B5EF4-FFF2-40B4-BE49-F238E27FC236}">
              <a16:creationId xmlns:a16="http://schemas.microsoft.com/office/drawing/2014/main" id="{0AFC4489-910A-98F9-C218-7A5D76B38821}"/>
            </a:ext>
          </a:extLst>
        </p:cNvPr>
        <p:cNvGrpSpPr/>
        <p:nvPr/>
      </p:nvGrpSpPr>
      <p:grpSpPr>
        <a:xfrm>
          <a:off x="0" y="0"/>
          <a:ext cx="0" cy="0"/>
          <a:chOff x="0" y="0"/>
          <a:chExt cx="0" cy="0"/>
        </a:xfrm>
      </p:grpSpPr>
      <p:sp>
        <p:nvSpPr>
          <p:cNvPr id="72" name="Google Shape;72;g34bdeecf808_0_0:notes">
            <a:extLst>
              <a:ext uri="{FF2B5EF4-FFF2-40B4-BE49-F238E27FC236}">
                <a16:creationId xmlns:a16="http://schemas.microsoft.com/office/drawing/2014/main" id="{EF2E39FC-AFB8-9CF7-5E0E-756D1F9209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4bdeecf808_0_0:notes">
            <a:extLst>
              <a:ext uri="{FF2B5EF4-FFF2-40B4-BE49-F238E27FC236}">
                <a16:creationId xmlns:a16="http://schemas.microsoft.com/office/drawing/2014/main" id="{426BC79B-AD64-975E-C8EC-FEA5F5EDDB3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Because of Donald Trump’s status at the time as a presidential candidate and the proximity to the election, we can conclude that this was most likely a campaign effort. This means that the goal is to affect the outcome of the election by persuading more voters in his favor, which means the audience is 2016 voters. More specifically, it likely targeted moderate voters with strong connections to traditional values and moral sensibilities.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These audiences have historically proven to be fairly susceptible to these tactics, and the stakes were quite high if this potentially influenced the result of a U.S. presidential election, but there is unfortunately no good way to determine just how much impact it actually had, if any.</a:t>
            </a:r>
            <a:endParaRPr dirty="0"/>
          </a:p>
        </p:txBody>
      </p:sp>
    </p:spTree>
    <p:extLst>
      <p:ext uri="{BB962C8B-B14F-4D97-AF65-F5344CB8AC3E}">
        <p14:creationId xmlns:p14="http://schemas.microsoft.com/office/powerpoint/2010/main" val="22029991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4bd8ace748_3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4bd8ace748_3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4bd8ace748_3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4bd8ace748_3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Similarly to the ad hominem fallacy, a glittering generality is easy to spot by simply watching out for meaningless key phrases that evoke strong emotional contexts. In this case, words and phrases such as “free will,” “we have the right,” and “no more oppression” signal that Brian is using glittering generalities rather than logically sound rhetoric to argue his case.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a:extLst>
            <a:ext uri="{FF2B5EF4-FFF2-40B4-BE49-F238E27FC236}">
              <a16:creationId xmlns:a16="http://schemas.microsoft.com/office/drawing/2014/main" id="{08A5FAD6-9774-3A33-1A3C-134D1E83351E}"/>
            </a:ext>
          </a:extLst>
        </p:cNvPr>
        <p:cNvGrpSpPr/>
        <p:nvPr/>
      </p:nvGrpSpPr>
      <p:grpSpPr>
        <a:xfrm>
          <a:off x="0" y="0"/>
          <a:ext cx="0" cy="0"/>
          <a:chOff x="0" y="0"/>
          <a:chExt cx="0" cy="0"/>
        </a:xfrm>
      </p:grpSpPr>
      <p:sp>
        <p:nvSpPr>
          <p:cNvPr id="72" name="Google Shape;72;g34bdeecf808_0_0:notes">
            <a:extLst>
              <a:ext uri="{FF2B5EF4-FFF2-40B4-BE49-F238E27FC236}">
                <a16:creationId xmlns:a16="http://schemas.microsoft.com/office/drawing/2014/main" id="{B078C2E8-CD3F-C8C0-AA02-0FE01E0C213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4bdeecf808_0_0:notes">
            <a:extLst>
              <a:ext uri="{FF2B5EF4-FFF2-40B4-BE49-F238E27FC236}">
                <a16:creationId xmlns:a16="http://schemas.microsoft.com/office/drawing/2014/main" id="{F500A153-9A09-BBE6-2830-0923E2B90D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Unsurprisingly, Stewie Griffin ends up having to intervene and utilize more effective fallacious propaganda. This is because Brian chose his target audience and reasoning strategy poorly. Not many undecided voters are going to happen to walk past in the park, and those who do are unlikely to be swayed by a dog shouting vague buzzwords at them as they pass.</a:t>
            </a:r>
            <a:endParaRPr dirty="0"/>
          </a:p>
        </p:txBody>
      </p:sp>
    </p:spTree>
    <p:extLst>
      <p:ext uri="{BB962C8B-B14F-4D97-AF65-F5344CB8AC3E}">
        <p14:creationId xmlns:p14="http://schemas.microsoft.com/office/powerpoint/2010/main" val="10687707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34bd8ace748_3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34bd8ace748_3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34bd8ace74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4bd8ace74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4bdeecf8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4bdeecf8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This is an example of a false dichotomy, or, as ARQ words it, an “either-or” fallacy. Let’s examine the child’s reasoning in this clip. The child is implied to begin the interaction believing the cameraperson to be American. The only new information the child receives during the conversation is that the cameraperson is lesbian. This means that the child has decided the cameraperson cannot be an American if they are lesbian. People can be EITHER American OR lesbian, but not both. The last task in analyzing this reasoning is to determine if the dichotomy holds true or not.</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4bdeecf8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4bdeecf8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Because of the demographics of the platform the video was originally posted to, we can deduce that the video is targeted at children who are not engaged in critical thinking. Because of this targetting, the concept of this format is very concerning. The idea of targetting disengaged children with fallacious reasoning on entertainment platforms represents a direct threat of propaganda and misinformation informing subconscious biases that carry into adult life. That said, this particular video is mostly free of any malicious intent. The only real impact here was on internet history.</a:t>
            </a:r>
            <a:endParaRPr dirty="0"/>
          </a:p>
        </p:txBody>
      </p:sp>
    </p:spTree>
    <p:extLst>
      <p:ext uri="{BB962C8B-B14F-4D97-AF65-F5344CB8AC3E}">
        <p14:creationId xmlns:p14="http://schemas.microsoft.com/office/powerpoint/2010/main" val="3926724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4bd8ace748_3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4bd8ace748_3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4bd8ace748_3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4bd8ace748_3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red herring fallacy happens when someone tries to distract from a point with irrelevant information rather than reasoning through it. In this case, we know what is important in the situation because the skit opens with the woman’s purse getting stolen. We know that King Bach is trying to distract the woman from this point because he comes between her and the object of her concern, and then changes the subject back to himself and his backflip when she attempts to voice those concerns. Finally, the backflip is completely irrelevant to the woes of purse thievery, so we can conclude that King Bach uses a red herring fallacy to avoid addressing the stolen purse.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a:extLst>
            <a:ext uri="{FF2B5EF4-FFF2-40B4-BE49-F238E27FC236}">
              <a16:creationId xmlns:a16="http://schemas.microsoft.com/office/drawing/2014/main" id="{C688CAF8-15CB-C6DB-A288-003E5CD1ACC1}"/>
            </a:ext>
          </a:extLst>
        </p:cNvPr>
        <p:cNvGrpSpPr/>
        <p:nvPr/>
      </p:nvGrpSpPr>
      <p:grpSpPr>
        <a:xfrm>
          <a:off x="0" y="0"/>
          <a:ext cx="0" cy="0"/>
          <a:chOff x="0" y="0"/>
          <a:chExt cx="0" cy="0"/>
        </a:xfrm>
      </p:grpSpPr>
      <p:sp>
        <p:nvSpPr>
          <p:cNvPr id="72" name="Google Shape;72;g34bdeecf808_0_0:notes">
            <a:extLst>
              <a:ext uri="{FF2B5EF4-FFF2-40B4-BE49-F238E27FC236}">
                <a16:creationId xmlns:a16="http://schemas.microsoft.com/office/drawing/2014/main" id="{3C2752E3-E646-CFF5-6BF4-C4B85C127B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4bdeecf808_0_0:notes">
            <a:extLst>
              <a:ext uri="{FF2B5EF4-FFF2-40B4-BE49-F238E27FC236}">
                <a16:creationId xmlns:a16="http://schemas.microsoft.com/office/drawing/2014/main" id="{9D23A7B6-455E-77A8-1C98-9729E60319F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Similarly to the “I thought you were American” example of a false dichotomy or “either-or” fallacy, this video was distributed on the same platform to the general audience. However, this video was notably made explicitly clear as a comedy skit from a widely-known comedy account on the app (in fact, King Bach was actually the most popular user on the app when it closed down). This additional context made it clear that the video was not meant to be taken at face value, and thus it poses a much smaller danger to impressionable audiences.</a:t>
            </a:r>
            <a:endParaRPr dirty="0"/>
          </a:p>
        </p:txBody>
      </p:sp>
    </p:spTree>
    <p:extLst>
      <p:ext uri="{BB962C8B-B14F-4D97-AF65-F5344CB8AC3E}">
        <p14:creationId xmlns:p14="http://schemas.microsoft.com/office/powerpoint/2010/main" val="3455984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4bd8ace748_3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4bd8ace748_3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4bd8ace748_3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34bd8ace748_3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Similar to a red herring, an Appeal to Emotion involves using emotional manipulation to distract from a point instead of addressing it. Emotional manipulation in this sense is anything designed for the sole purpose of eliciting an emotional response from others. In this case, the Candy Mountain Cave is just a distraction designed to make Charlie either excited enough to forget his better judgement or annoyed enough to just want to get it over with. In either case, they don’t raise any actual points, and instead simply attempt to elicit an emotional response from Charlie to get him to do what they want.</a:t>
            </a:r>
            <a:endParaRPr/>
          </a:p>
        </p:txBody>
      </p:sp>
    </p:spTree>
  </p:cSld>
  <p:clrMapOvr>
    <a:masterClrMapping/>
  </p:clrMapOvr>
</p:notes>
</file>

<file path=ppt/slideLayouts/_rels/slideLayout1.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theme" Target="/ppt/theme/theme1.xml" Id="rId12" /><Relationship Type="http://schemas.openxmlformats.org/officeDocument/2006/relationships/slideLayout" Target="/ppt/slideLayouts/slideLayout1.xml" Id="rId1"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&#65279;<?xml version="1.0" encoding="utf-8"?><Relationships xmlns="http://schemas.openxmlformats.org/package/2006/relationships"><Relationship Type="http://schemas.openxmlformats.org/officeDocument/2006/relationships/notesSlide" Target="/ppt/notesSlides/notesSlide1.xml" Id="rId2" /><Relationship Type="http://schemas.openxmlformats.org/officeDocument/2006/relationships/slideLayout" Target="/ppt/slideLayouts/slideLayout1.xml" Id="rId1" /></Relationships>
</file>

<file path=ppt/slides/_rels/slide10.xml.rels>&#65279;<?xml version="1.0" encoding="utf-8"?><Relationships xmlns="http://schemas.openxmlformats.org/package/2006/relationships"><Relationship Type="http://schemas.openxmlformats.org/officeDocument/2006/relationships/notesSlide" Target="/ppt/notesSlides/notesSlide10.xml" Id="rId2" /><Relationship Type="http://schemas.openxmlformats.org/officeDocument/2006/relationships/slideLayout" Target="/ppt/slideLayouts/slideLayout1.xml" Id="rId1" /></Relationships>
</file>

<file path=ppt/slides/_rels/slide11.xml.rels>&#65279;<?xml version="1.0" encoding="utf-8"?><Relationships xmlns="http://schemas.openxmlformats.org/package/2006/relationships"><Relationship Type="http://schemas.openxmlformats.org/officeDocument/2006/relationships/slideLayout" Target="/ppt/slideLayouts/slideLayout1.xml" Id="rId3" /><Relationship Type="http://schemas.openxmlformats.org/officeDocument/2006/relationships/image" Target="/ppt/media/image7.png" Id="rId5" /><Relationship Type="http://schemas.openxmlformats.org/officeDocument/2006/relationships/notesSlide" Target="/ppt/notesSlides/notesSlide11.xml" Id="rId4" /><Relationship Type="http://schemas.openxmlformats.org/officeDocument/2006/relationships/video" Target="/ppt/media/media4.mp4" Id="rId2" /><Relationship Type="http://schemas.microsoft.com/office/2007/relationships/media" Target="/ppt/media/media4.mp4" Id="rId1" /></Relationships>
</file>

<file path=ppt/slides/_rels/slide12.xml.rels>&#65279;<?xml version="1.0" encoding="utf-8"?><Relationships xmlns="http://schemas.openxmlformats.org/package/2006/relationships"><Relationship Type="http://schemas.openxmlformats.org/officeDocument/2006/relationships/slideLayout" Target="/ppt/slideLayouts/slideLayout1.xml" Id="rId3" /><Relationship Type="http://schemas.openxmlformats.org/officeDocument/2006/relationships/image" Target="/ppt/media/image7.png" Id="rId5" /><Relationship Type="http://schemas.openxmlformats.org/officeDocument/2006/relationships/notesSlide" Target="/ppt/notesSlides/notesSlide12.xml" Id="rId4" /><Relationship Type="http://schemas.openxmlformats.org/officeDocument/2006/relationships/video" Target="/ppt/media/media4.mp4" Id="rId2" /><Relationship Type="http://schemas.microsoft.com/office/2007/relationships/media" Target="/ppt/media/media4.mp4" Id="rId1" /></Relationships>
</file>

<file path=ppt/slides/_rels/slide13.xml.rels>&#65279;<?xml version="1.0" encoding="utf-8"?><Relationships xmlns="http://schemas.openxmlformats.org/package/2006/relationships"><Relationship Type="http://schemas.openxmlformats.org/officeDocument/2006/relationships/notesSlide" Target="/ppt/notesSlides/notesSlide13.xml" Id="rId2" /><Relationship Type="http://schemas.openxmlformats.org/officeDocument/2006/relationships/slideLayout" Target="/ppt/slideLayouts/slideLayout1.xml" Id="rId1" /></Relationships>
</file>

<file path=ppt/slides/_rels/slide14.xml.rels>&#65279;<?xml version="1.0" encoding="utf-8"?><Relationships xmlns="http://schemas.openxmlformats.org/package/2006/relationships"><Relationship Type="http://schemas.openxmlformats.org/officeDocument/2006/relationships/slideLayout" Target="/ppt/slideLayouts/slideLayout1.xml" Id="rId3" /><Relationship Type="http://schemas.openxmlformats.org/officeDocument/2006/relationships/image" Target="/ppt/media/image8.png" Id="rId5" /><Relationship Type="http://schemas.openxmlformats.org/officeDocument/2006/relationships/notesSlide" Target="/ppt/notesSlides/notesSlide14.xml" Id="rId4" /><Relationship Type="http://schemas.openxmlformats.org/officeDocument/2006/relationships/video" Target="NULL" TargetMode="External" Id="rId1" /><Relationship Type="http://schemas.microsoft.com/office/2007/relationships/media" Target="/ppt/media/media5.mp4" Id="rId2" /></Relationships>
</file>

<file path=ppt/slides/_rels/slide15.xml.rels>&#65279;<?xml version="1.0" encoding="utf-8"?><Relationships xmlns="http://schemas.openxmlformats.org/package/2006/relationships"><Relationship Type="http://schemas.openxmlformats.org/officeDocument/2006/relationships/slideLayout" Target="/ppt/slideLayouts/slideLayout1.xml" Id="rId3" /><Relationship Type="http://schemas.openxmlformats.org/officeDocument/2006/relationships/image" Target="/ppt/media/image10.png" Id="rId6" /><Relationship Type="http://schemas.openxmlformats.org/officeDocument/2006/relationships/image" Target="/ppt/media/image9.png" Id="rId5" /><Relationship Type="http://schemas.openxmlformats.org/officeDocument/2006/relationships/notesSlide" Target="/ppt/notesSlides/notesSlide15.xml" Id="rId4" /><Relationship Type="http://schemas.openxmlformats.org/officeDocument/2006/relationships/video" Target="NULL" TargetMode="External" Id="rId1" /><Relationship Type="http://schemas.microsoft.com/office/2007/relationships/media" Target="/ppt/media/media5.mp4" Id="rId2" /></Relationships>
</file>

<file path=ppt/slides/_rels/slide16.xml.rels>&#65279;<?xml version="1.0" encoding="utf-8"?><Relationships xmlns="http://schemas.openxmlformats.org/package/2006/relationships"><Relationship Type="http://schemas.openxmlformats.org/officeDocument/2006/relationships/notesSlide" Target="/ppt/notesSlides/notesSlide16.xml" Id="rId2" /><Relationship Type="http://schemas.openxmlformats.org/officeDocument/2006/relationships/slideLayout" Target="/ppt/slideLayouts/slideLayout1.xml" Id="rId1" /></Relationships>
</file>

<file path=ppt/slides/_rels/slide17.xml.rels>&#65279;<?xml version="1.0" encoding="utf-8"?><Relationships xmlns="http://schemas.openxmlformats.org/package/2006/relationships"><Relationship Type="http://schemas.openxmlformats.org/officeDocument/2006/relationships/notesSlide" Target="/ppt/notesSlides/notesSlide17.xml" Id="rId2" /><Relationship Type="http://schemas.openxmlformats.org/officeDocument/2006/relationships/slideLayout" Target="/ppt/slideLayouts/slideLayout1.xml" Id="rId1" /></Relationships>
</file>

<file path=ppt/slides/_rels/slide2.xml.rels>&#65279;<?xml version="1.0" encoding="utf-8"?><Relationships xmlns="http://schemas.openxmlformats.org/package/2006/relationships"><Relationship Type="http://schemas.openxmlformats.org/officeDocument/2006/relationships/slideLayout" Target="/ppt/slideLayouts/slideLayout1.xml" Id="rId3" /><Relationship Type="http://schemas.openxmlformats.org/officeDocument/2006/relationships/image" Target="/ppt/media/image2.png" Id="rId6" /><Relationship Type="http://schemas.openxmlformats.org/officeDocument/2006/relationships/image" Target="/ppt/media/image1.png" Id="rId5" /><Relationship Type="http://schemas.openxmlformats.org/officeDocument/2006/relationships/notesSlide" Target="/ppt/notesSlides/notesSlide2.xml" Id="rId4" /><Relationship Type="http://schemas.openxmlformats.org/officeDocument/2006/relationships/video" Target="/ppt/media/media1.mp4" Id="rId2" /><Relationship Type="http://schemas.microsoft.com/office/2007/relationships/media" Target="/ppt/media/media1.mp4" Id="rId1" /></Relationships>
</file>

<file path=ppt/slides/_rels/slide3.xml.rels>&#65279;<?xml version="1.0" encoding="utf-8"?><Relationships xmlns="http://schemas.openxmlformats.org/package/2006/relationships"><Relationship Type="http://schemas.openxmlformats.org/officeDocument/2006/relationships/slideLayout" Target="/ppt/slideLayouts/slideLayout1.xml" Id="rId3" /><Relationship Type="http://schemas.openxmlformats.org/officeDocument/2006/relationships/image" Target="/ppt/media/image2.png" Id="rId5" /><Relationship Type="http://schemas.openxmlformats.org/officeDocument/2006/relationships/notesSlide" Target="/ppt/notesSlides/notesSlide3.xml" Id="rId4" /><Relationship Type="http://schemas.openxmlformats.org/officeDocument/2006/relationships/video" Target="/ppt/media/media1.mp4" Id="rId2" /><Relationship Type="http://schemas.microsoft.com/office/2007/relationships/media" Target="/ppt/media/media1.mp4" Id="rId1" /></Relationships>
</file>

<file path=ppt/slides/_rels/slide4.xml.rels>&#65279;<?xml version="1.0" encoding="utf-8"?><Relationships xmlns="http://schemas.openxmlformats.org/package/2006/relationships"><Relationship Type="http://schemas.openxmlformats.org/officeDocument/2006/relationships/notesSlide" Target="/ppt/notesSlides/notesSlide4.xml" Id="rId2" /><Relationship Type="http://schemas.openxmlformats.org/officeDocument/2006/relationships/slideLayout" Target="/ppt/slideLayouts/slideLayout1.xml" Id="rId1" /></Relationships>
</file>

<file path=ppt/slides/_rels/slide5.xml.rels>&#65279;<?xml version="1.0" encoding="utf-8"?><Relationships xmlns="http://schemas.openxmlformats.org/package/2006/relationships"><Relationship Type="http://schemas.openxmlformats.org/officeDocument/2006/relationships/slideLayout" Target="/ppt/slideLayouts/slideLayout1.xml" Id="rId3" /><Relationship Type="http://schemas.openxmlformats.org/officeDocument/2006/relationships/image" Target="/ppt/media/image1.png" Id="rId6" /><Relationship Type="http://schemas.openxmlformats.org/officeDocument/2006/relationships/image" Target="/ppt/media/image3.png" Id="rId5" /><Relationship Type="http://schemas.openxmlformats.org/officeDocument/2006/relationships/notesSlide" Target="/ppt/notesSlides/notesSlide5.xml" Id="rId4" /><Relationship Type="http://schemas.openxmlformats.org/officeDocument/2006/relationships/video" Target="/ppt/media/media2.mp4" Id="rId2" /><Relationship Type="http://schemas.microsoft.com/office/2007/relationships/media" Target="/ppt/media/media2.mp4" Id="rId1" /></Relationships>
</file>

<file path=ppt/slides/_rels/slide6.xml.rels>&#65279;<?xml version="1.0" encoding="utf-8"?><Relationships xmlns="http://schemas.openxmlformats.org/package/2006/relationships"><Relationship Type="http://schemas.openxmlformats.org/officeDocument/2006/relationships/slideLayout" Target="/ppt/slideLayouts/slideLayout1.xml" Id="rId3" /><Relationship Type="http://schemas.openxmlformats.org/officeDocument/2006/relationships/image" Target="/ppt/media/image3.png" Id="rId5" /><Relationship Type="http://schemas.openxmlformats.org/officeDocument/2006/relationships/notesSlide" Target="/ppt/notesSlides/notesSlide6.xml" Id="rId4" /><Relationship Type="http://schemas.openxmlformats.org/officeDocument/2006/relationships/video" Target="/ppt/media/media2.mp4" Id="rId2" /><Relationship Type="http://schemas.microsoft.com/office/2007/relationships/media" Target="/ppt/media/media2.mp4" Id="rId1" /></Relationships>
</file>

<file path=ppt/slides/_rels/slide7.xml.rels>&#65279;<?xml version="1.0" encoding="utf-8"?><Relationships xmlns="http://schemas.openxmlformats.org/package/2006/relationships"><Relationship Type="http://schemas.openxmlformats.org/officeDocument/2006/relationships/notesSlide" Target="/ppt/notesSlides/notesSlide7.xml" Id="rId2" /><Relationship Type="http://schemas.openxmlformats.org/officeDocument/2006/relationships/slideLayout" Target="/ppt/slideLayouts/slideLayout1.xml" Id="rId1" /></Relationships>
</file>

<file path=ppt/slides/_rels/slide8.xml.rels>&#65279;<?xml version="1.0" encoding="utf-8"?><Relationships xmlns="http://schemas.openxmlformats.org/package/2006/relationships"><Relationship Type="http://schemas.openxmlformats.org/officeDocument/2006/relationships/slideLayout" Target="/ppt/slideLayouts/slideLayout1.xml" Id="rId3" /><Relationship Type="http://schemas.openxmlformats.org/officeDocument/2006/relationships/image" Target="/ppt/media/image5.png" Id="rId6" /><Relationship Type="http://schemas.openxmlformats.org/officeDocument/2006/relationships/image" Target="/ppt/media/image4.png" Id="rId5" /><Relationship Type="http://schemas.openxmlformats.org/officeDocument/2006/relationships/notesSlide" Target="/ppt/notesSlides/notesSlide8.xml" Id="rId4" /><Relationship Type="http://schemas.openxmlformats.org/officeDocument/2006/relationships/video" Target="NULL" TargetMode="External" Id="rId1" /><Relationship Type="http://schemas.microsoft.com/office/2007/relationships/media" Target="/ppt/media/media3.mp4" Id="rId2" /></Relationships>
</file>

<file path=ppt/slides/_rels/slide9.xml.rels>&#65279;<?xml version="1.0" encoding="utf-8"?><Relationships xmlns="http://schemas.openxmlformats.org/package/2006/relationships"><Relationship Type="http://schemas.openxmlformats.org/officeDocument/2006/relationships/slideLayout" Target="/ppt/slideLayouts/slideLayout1.xml" Id="rId3" /><Relationship Type="http://schemas.openxmlformats.org/officeDocument/2006/relationships/image" Target="/ppt/media/image6.png" Id="rId5" /><Relationship Type="http://schemas.openxmlformats.org/officeDocument/2006/relationships/notesSlide" Target="/ppt/notesSlides/notesSlide9.xml" Id="rId4" /><Relationship Type="http://schemas.openxmlformats.org/officeDocument/2006/relationships/video" Target="NULL" TargetMode="External" Id="rId1" /><Relationship Type="http://schemas.microsoft.com/office/2007/relationships/media" Target="/ppt/media/media3.mp4" Id="rId2"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3"/>
        <p:cNvGrpSpPr/>
        <p:nvPr/>
      </p:nvGrpSpPr>
      <p:grpSpPr>
        <a:xfrm>
          <a:off x="0" y="0"/>
          <a:ext cx="0" cy="0"/>
          <a:chOff x="0" y="0"/>
          <a:chExt cx="0" cy="0"/>
        </a:xfrm>
      </p:grpSpPr>
      <p:sp>
        <p:nvSpPr>
          <p:cNvPr id="54"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 name="!!tag1"/>
          <p:cNvSpPr/>
          <p:nvPr/>
        </p:nvSpPr>
        <p:spPr>
          <a:xfrm>
            <a:off x="1675925" y="3491825"/>
            <a:ext cx="10371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CRE 101</a:t>
            </a:r>
            <a:endParaRPr b="1">
              <a:solidFill>
                <a:srgbClr val="CCCCCC"/>
              </a:solidFill>
              <a:latin typeface="Roboto"/>
              <a:ea typeface="Roboto"/>
              <a:cs typeface="Roboto"/>
              <a:sym typeface="Roboto"/>
            </a:endParaRPr>
          </a:p>
        </p:txBody>
      </p:sp>
      <p:sp>
        <p:nvSpPr>
          <p:cNvPr id="56" name="!!title"/>
          <p:cNvSpPr/>
          <p:nvPr/>
        </p:nvSpPr>
        <p:spPr>
          <a:xfrm>
            <a:off x="1675925" y="1211575"/>
            <a:ext cx="5670900" cy="20694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a:solidFill>
                  <a:srgbClr val="F3F3F3"/>
                </a:solidFill>
                <a:latin typeface="Roboto Black"/>
                <a:ea typeface="Roboto Black"/>
                <a:cs typeface="Roboto Black"/>
                <a:sym typeface="Roboto Black"/>
              </a:rPr>
              <a:t>fallacies </a:t>
            </a:r>
          </a:p>
          <a:p>
            <a:pPr marL="0" lvl="0" indent="0" algn="l" rtl="0">
              <a:spcBef>
                <a:spcPts val="0"/>
              </a:spcBef>
              <a:spcAft>
                <a:spcPts val="0"/>
              </a:spcAft>
              <a:buNone/>
            </a:pPr>
            <a:r>
              <a:rPr lang="en" sz="6000" dirty="0">
                <a:solidFill>
                  <a:srgbClr val="F3F3F3"/>
                </a:solidFill>
                <a:latin typeface="Roboto Black"/>
                <a:ea typeface="Roboto Black"/>
                <a:cs typeface="Roboto Black"/>
                <a:sym typeface="Roboto Black"/>
              </a:rPr>
              <a:t>of the internet</a:t>
            </a:r>
            <a:endParaRPr sz="6000" dirty="0">
              <a:solidFill>
                <a:srgbClr val="F3F3F3"/>
              </a:solidFill>
              <a:latin typeface="Roboto Black"/>
              <a:ea typeface="Roboto Black"/>
              <a:cs typeface="Roboto Black"/>
              <a:sym typeface="Roboto Black"/>
            </a:endParaRPr>
          </a:p>
        </p:txBody>
      </p:sp>
      <p:sp>
        <p:nvSpPr>
          <p:cNvPr id="57" name="!!tag2"/>
          <p:cNvSpPr/>
          <p:nvPr/>
        </p:nvSpPr>
        <p:spPr>
          <a:xfrm>
            <a:off x="2869200" y="3491825"/>
            <a:ext cx="15504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Jester Lumos</a:t>
            </a:r>
            <a:endParaRPr b="1">
              <a:solidFill>
                <a:srgbClr val="CCCCCC"/>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4">
          <a:extLst>
            <a:ext uri="{FF2B5EF4-FFF2-40B4-BE49-F238E27FC236}">
              <a16:creationId xmlns:a16="http://schemas.microsoft.com/office/drawing/2014/main" id="{82BAA2FD-08A9-575E-08A7-DD2A9E443AC6}"/>
            </a:ext>
          </a:extLst>
        </p:cNvPr>
        <p:cNvGrpSpPr/>
        <p:nvPr/>
      </p:nvGrpSpPr>
      <p:grpSpPr>
        <a:xfrm>
          <a:off x="0" y="0"/>
          <a:ext cx="0" cy="0"/>
          <a:chOff x="0" y="0"/>
          <a:chExt cx="0" cy="0"/>
        </a:xfrm>
      </p:grpSpPr>
      <p:sp>
        <p:nvSpPr>
          <p:cNvPr id="75" name="!!border">
            <a:extLst>
              <a:ext uri="{FF2B5EF4-FFF2-40B4-BE49-F238E27FC236}">
                <a16:creationId xmlns:a16="http://schemas.microsoft.com/office/drawing/2014/main" id="{2AC3C780-ACB7-EBD7-EF69-D3D736415248}"/>
              </a:ext>
            </a:extLst>
          </p:cNvP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 name="!!body">
            <a:extLst>
              <a:ext uri="{FF2B5EF4-FFF2-40B4-BE49-F238E27FC236}">
                <a16:creationId xmlns:a16="http://schemas.microsoft.com/office/drawing/2014/main" id="{706D6D2D-D61C-25C7-8076-3DC7C719A074}"/>
              </a:ext>
            </a:extLst>
          </p:cNvPr>
          <p:cNvSpPr/>
          <p:nvPr/>
        </p:nvSpPr>
        <p:spPr>
          <a:xfrm>
            <a:off x="536775" y="3013150"/>
            <a:ext cx="5116538" cy="1643100"/>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CCCCCC"/>
                </a:solidFill>
                <a:latin typeface="Roboto"/>
                <a:ea typeface="Roboto"/>
                <a:cs typeface="Roboto"/>
                <a:sym typeface="Roboto"/>
              </a:rPr>
              <a:t>This video was representative of the “</a:t>
            </a:r>
            <a:r>
              <a:rPr lang="en-US" sz="1800" b="1" dirty="0" err="1">
                <a:solidFill>
                  <a:srgbClr val="CCCCCC"/>
                </a:solidFill>
                <a:latin typeface="Roboto"/>
                <a:ea typeface="Roboto"/>
                <a:cs typeface="Roboto"/>
                <a:sym typeface="Roboto"/>
              </a:rPr>
              <a:t>brainrot</a:t>
            </a:r>
            <a:r>
              <a:rPr lang="en-US" sz="1800" b="1" dirty="0">
                <a:solidFill>
                  <a:srgbClr val="CCCCCC"/>
                </a:solidFill>
                <a:latin typeface="Roboto"/>
                <a:ea typeface="Roboto"/>
                <a:cs typeface="Roboto"/>
                <a:sym typeface="Roboto"/>
              </a:rPr>
              <a:t>”</a:t>
            </a:r>
            <a:r>
              <a:rPr lang="en-US" sz="1800" dirty="0">
                <a:solidFill>
                  <a:srgbClr val="CCCCCC"/>
                </a:solidFill>
                <a:latin typeface="Roboto"/>
                <a:ea typeface="Roboto"/>
                <a:cs typeface="Roboto"/>
                <a:sym typeface="Roboto"/>
              </a:rPr>
              <a:t> crisis my generation experienced, and </a:t>
            </a:r>
            <a:r>
              <a:rPr lang="en-US" sz="1800" b="1" dirty="0">
                <a:solidFill>
                  <a:srgbClr val="CCCCCC"/>
                </a:solidFill>
                <a:latin typeface="Roboto"/>
                <a:ea typeface="Roboto"/>
                <a:cs typeface="Roboto"/>
                <a:sym typeface="Roboto"/>
              </a:rPr>
              <a:t>relatively tame</a:t>
            </a:r>
            <a:r>
              <a:rPr lang="en-US" sz="1800" dirty="0">
                <a:solidFill>
                  <a:srgbClr val="CCCCCC"/>
                </a:solidFill>
                <a:latin typeface="Roboto"/>
                <a:ea typeface="Roboto"/>
                <a:cs typeface="Roboto"/>
                <a:sym typeface="Roboto"/>
              </a:rPr>
              <a:t> for the videos we lived on with </a:t>
            </a:r>
            <a:r>
              <a:rPr lang="en-US" sz="1800" b="1" dirty="0">
                <a:solidFill>
                  <a:srgbClr val="CCCCCC"/>
                </a:solidFill>
                <a:latin typeface="Roboto"/>
                <a:ea typeface="Roboto"/>
                <a:cs typeface="Roboto"/>
                <a:sym typeface="Roboto"/>
              </a:rPr>
              <a:t>unfettered internet access</a:t>
            </a:r>
            <a:r>
              <a:rPr lang="en-US" sz="1800" dirty="0">
                <a:solidFill>
                  <a:srgbClr val="CCCCCC"/>
                </a:solidFill>
                <a:latin typeface="Roboto"/>
                <a:ea typeface="Roboto"/>
                <a:cs typeface="Roboto"/>
                <a:sym typeface="Roboto"/>
              </a:rPr>
              <a:t> as children.</a:t>
            </a:r>
            <a:endParaRPr sz="1800" dirty="0">
              <a:solidFill>
                <a:srgbClr val="CCCCCC"/>
              </a:solidFill>
              <a:latin typeface="Roboto"/>
              <a:ea typeface="Roboto"/>
              <a:cs typeface="Roboto"/>
              <a:sym typeface="Roboto"/>
            </a:endParaRPr>
          </a:p>
        </p:txBody>
      </p:sp>
      <p:sp>
        <p:nvSpPr>
          <p:cNvPr id="78" name="!!heading1">
            <a:extLst>
              <a:ext uri="{FF2B5EF4-FFF2-40B4-BE49-F238E27FC236}">
                <a16:creationId xmlns:a16="http://schemas.microsoft.com/office/drawing/2014/main" id="{1E6C9D63-19EE-08C0-AFFC-1CA104F383FC}"/>
              </a:ext>
            </a:extLst>
          </p:cNvPr>
          <p:cNvSpPr/>
          <p:nvPr/>
        </p:nvSpPr>
        <p:spPr>
          <a:xfrm>
            <a:off x="536775" y="2423350"/>
            <a:ext cx="2141111"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3F3F3"/>
                </a:solidFill>
                <a:latin typeface="Roboto Black"/>
                <a:ea typeface="Roboto Black"/>
                <a:cs typeface="Roboto Black"/>
                <a:sym typeface="Roboto Black"/>
              </a:rPr>
              <a:t>Potential Impact</a:t>
            </a:r>
            <a:endParaRPr sz="2000" dirty="0">
              <a:solidFill>
                <a:srgbClr val="F3F3F3"/>
              </a:solidFill>
              <a:latin typeface="Roboto Black"/>
              <a:ea typeface="Roboto Black"/>
              <a:cs typeface="Roboto Black"/>
              <a:sym typeface="Roboto Black"/>
            </a:endParaRPr>
          </a:p>
        </p:txBody>
      </p:sp>
      <p:sp>
        <p:nvSpPr>
          <p:cNvPr id="83" name="!!tag3">
            <a:extLst>
              <a:ext uri="{FF2B5EF4-FFF2-40B4-BE49-F238E27FC236}">
                <a16:creationId xmlns:a16="http://schemas.microsoft.com/office/drawing/2014/main" id="{F4442795-47AC-3618-50FD-E46B1BCC843D}"/>
              </a:ext>
            </a:extLst>
          </p:cNvPr>
          <p:cNvSpPr/>
          <p:nvPr/>
        </p:nvSpPr>
        <p:spPr>
          <a:xfrm>
            <a:off x="5926875" y="3013150"/>
            <a:ext cx="1133492"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D9D9D9"/>
                </a:solidFill>
                <a:latin typeface="Roboto"/>
                <a:ea typeface="Roboto"/>
                <a:cs typeface="Roboto"/>
                <a:sym typeface="Roboto"/>
              </a:rPr>
              <a:t>“</a:t>
            </a:r>
            <a:r>
              <a:rPr lang="en-US" b="1" dirty="0" err="1">
                <a:solidFill>
                  <a:srgbClr val="D9D9D9"/>
                </a:solidFill>
                <a:latin typeface="Roboto"/>
                <a:ea typeface="Roboto"/>
                <a:cs typeface="Roboto"/>
                <a:sym typeface="Roboto"/>
              </a:rPr>
              <a:t>Brainrot</a:t>
            </a:r>
            <a:r>
              <a:rPr lang="en-US" b="1" dirty="0">
                <a:solidFill>
                  <a:srgbClr val="D9D9D9"/>
                </a:solidFill>
                <a:latin typeface="Roboto"/>
                <a:ea typeface="Roboto"/>
                <a:cs typeface="Roboto"/>
                <a:sym typeface="Roboto"/>
              </a:rPr>
              <a:t>”</a:t>
            </a:r>
            <a:endParaRPr b="1" dirty="0">
              <a:solidFill>
                <a:srgbClr val="D9D9D9"/>
              </a:solidFill>
              <a:latin typeface="Roboto"/>
              <a:ea typeface="Roboto"/>
              <a:cs typeface="Roboto"/>
              <a:sym typeface="Roboto"/>
            </a:endParaRPr>
          </a:p>
        </p:txBody>
      </p:sp>
      <p:sp>
        <p:nvSpPr>
          <p:cNvPr id="84" name="!!tag5">
            <a:extLst>
              <a:ext uri="{FF2B5EF4-FFF2-40B4-BE49-F238E27FC236}">
                <a16:creationId xmlns:a16="http://schemas.microsoft.com/office/drawing/2014/main" id="{D092F59D-AAB0-7FE2-1AD0-706705E4674C}"/>
              </a:ext>
            </a:extLst>
          </p:cNvPr>
          <p:cNvSpPr/>
          <p:nvPr/>
        </p:nvSpPr>
        <p:spPr>
          <a:xfrm>
            <a:off x="5926874" y="4063650"/>
            <a:ext cx="2086575"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Open internet access</a:t>
            </a:r>
            <a:endParaRPr b="1" dirty="0">
              <a:solidFill>
                <a:srgbClr val="CCCCCC"/>
              </a:solidFill>
              <a:latin typeface="Roboto"/>
              <a:ea typeface="Roboto"/>
              <a:cs typeface="Roboto"/>
              <a:sym typeface="Roboto"/>
            </a:endParaRPr>
          </a:p>
        </p:txBody>
      </p:sp>
      <p:sp>
        <p:nvSpPr>
          <p:cNvPr id="85" name="!!tag4">
            <a:extLst>
              <a:ext uri="{FF2B5EF4-FFF2-40B4-BE49-F238E27FC236}">
                <a16:creationId xmlns:a16="http://schemas.microsoft.com/office/drawing/2014/main" id="{500712F2-1194-B493-73B5-DF11BE2D6B76}"/>
              </a:ext>
            </a:extLst>
          </p:cNvPr>
          <p:cNvSpPr/>
          <p:nvPr/>
        </p:nvSpPr>
        <p:spPr>
          <a:xfrm>
            <a:off x="5926875" y="3538400"/>
            <a:ext cx="863669"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Tame</a:t>
            </a:r>
            <a:endParaRPr b="1" dirty="0">
              <a:solidFill>
                <a:srgbClr val="CCCCCC"/>
              </a:solidFill>
              <a:latin typeface="Roboto"/>
              <a:ea typeface="Roboto"/>
              <a:cs typeface="Roboto"/>
              <a:sym typeface="Roboto"/>
            </a:endParaRPr>
          </a:p>
        </p:txBody>
      </p:sp>
      <p:sp>
        <p:nvSpPr>
          <p:cNvPr id="86" name="!!num">
            <a:extLst>
              <a:ext uri="{FF2B5EF4-FFF2-40B4-BE49-F238E27FC236}">
                <a16:creationId xmlns:a16="http://schemas.microsoft.com/office/drawing/2014/main" id="{191B48B3-A15B-3423-8E45-8664314E88E4}"/>
              </a:ext>
            </a:extLst>
          </p:cNvPr>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3F3F3"/>
                </a:solidFill>
                <a:latin typeface="Roboto Black"/>
                <a:ea typeface="Roboto Black"/>
                <a:cs typeface="Roboto Black"/>
                <a:sym typeface="Roboto Black"/>
              </a:rPr>
              <a:t>3</a:t>
            </a:r>
            <a:endParaRPr sz="2000" dirty="0">
              <a:solidFill>
                <a:srgbClr val="F3F3F3"/>
              </a:solidFill>
              <a:latin typeface="Roboto Black"/>
              <a:ea typeface="Roboto Black"/>
              <a:cs typeface="Roboto Black"/>
              <a:sym typeface="Roboto Black"/>
            </a:endParaRPr>
          </a:p>
        </p:txBody>
      </p:sp>
      <p:sp>
        <p:nvSpPr>
          <p:cNvPr id="5" name="!!body">
            <a:extLst>
              <a:ext uri="{FF2B5EF4-FFF2-40B4-BE49-F238E27FC236}">
                <a16:creationId xmlns:a16="http://schemas.microsoft.com/office/drawing/2014/main" id="{B9CBB225-EE53-AE6E-085D-C0B72BDDDD34}"/>
              </a:ext>
            </a:extLst>
          </p:cNvPr>
          <p:cNvSpPr/>
          <p:nvPr/>
        </p:nvSpPr>
        <p:spPr>
          <a:xfrm>
            <a:off x="536774" y="1008750"/>
            <a:ext cx="5116539" cy="1182907"/>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CCCCCC"/>
                </a:solidFill>
                <a:latin typeface="Roboto"/>
                <a:ea typeface="Roboto"/>
                <a:cs typeface="Roboto"/>
                <a:sym typeface="Roboto"/>
              </a:rPr>
              <a:t>This video was posted during the </a:t>
            </a:r>
            <a:r>
              <a:rPr lang="en-US" sz="1800" b="1" dirty="0">
                <a:solidFill>
                  <a:srgbClr val="CCCCCC"/>
                </a:solidFill>
                <a:latin typeface="Roboto"/>
                <a:ea typeface="Roboto"/>
                <a:cs typeface="Roboto"/>
                <a:sym typeface="Roboto"/>
              </a:rPr>
              <a:t>early days of YouTube</a:t>
            </a:r>
            <a:r>
              <a:rPr lang="en-US" sz="1800" dirty="0">
                <a:solidFill>
                  <a:srgbClr val="CCCCCC"/>
                </a:solidFill>
                <a:latin typeface="Roboto"/>
                <a:ea typeface="Roboto"/>
                <a:cs typeface="Roboto"/>
                <a:sym typeface="Roboto"/>
              </a:rPr>
              <a:t> as an </a:t>
            </a:r>
            <a:r>
              <a:rPr lang="en-US" sz="1800" b="1" dirty="0">
                <a:solidFill>
                  <a:srgbClr val="CCCCCC"/>
                </a:solidFill>
                <a:latin typeface="Roboto"/>
                <a:ea typeface="Roboto"/>
                <a:cs typeface="Roboto"/>
                <a:sym typeface="Roboto"/>
              </a:rPr>
              <a:t>animated comedy </a:t>
            </a:r>
            <a:r>
              <a:rPr lang="en-US" sz="1800" dirty="0">
                <a:solidFill>
                  <a:srgbClr val="CCCCCC"/>
                </a:solidFill>
                <a:latin typeface="Roboto"/>
                <a:ea typeface="Roboto"/>
                <a:cs typeface="Roboto"/>
                <a:sym typeface="Roboto"/>
              </a:rPr>
              <a:t>video with </a:t>
            </a:r>
            <a:r>
              <a:rPr lang="en-US" sz="1800" b="1" dirty="0">
                <a:solidFill>
                  <a:srgbClr val="CCCCCC"/>
                </a:solidFill>
                <a:latin typeface="Roboto"/>
                <a:ea typeface="Roboto"/>
                <a:cs typeface="Roboto"/>
                <a:sym typeface="Roboto"/>
              </a:rPr>
              <a:t>unicorns</a:t>
            </a:r>
            <a:r>
              <a:rPr lang="en-US" sz="1800" dirty="0">
                <a:solidFill>
                  <a:srgbClr val="CCCCCC"/>
                </a:solidFill>
                <a:latin typeface="Roboto"/>
                <a:ea typeface="Roboto"/>
                <a:cs typeface="Roboto"/>
                <a:sym typeface="Roboto"/>
              </a:rPr>
              <a:t>, marketed towards children.</a:t>
            </a:r>
            <a:endParaRPr sz="1800" dirty="0">
              <a:solidFill>
                <a:srgbClr val="CCCCCC"/>
              </a:solidFill>
              <a:latin typeface="Roboto"/>
              <a:ea typeface="Roboto"/>
              <a:cs typeface="Roboto"/>
              <a:sym typeface="Roboto"/>
            </a:endParaRPr>
          </a:p>
        </p:txBody>
      </p:sp>
      <p:sp>
        <p:nvSpPr>
          <p:cNvPr id="6" name="!!title">
            <a:extLst>
              <a:ext uri="{FF2B5EF4-FFF2-40B4-BE49-F238E27FC236}">
                <a16:creationId xmlns:a16="http://schemas.microsoft.com/office/drawing/2014/main" id="{9D3DDB9C-DFDF-05DC-9387-AA18AD59142E}"/>
              </a:ext>
            </a:extLst>
          </p:cNvPr>
          <p:cNvSpPr/>
          <p:nvPr/>
        </p:nvSpPr>
        <p:spPr>
          <a:xfrm>
            <a:off x="536775" y="418950"/>
            <a:ext cx="2409625"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3F3F3"/>
                </a:solidFill>
                <a:latin typeface="Roboto Black"/>
                <a:ea typeface="Roboto Black"/>
                <a:cs typeface="Roboto Black"/>
                <a:sym typeface="Roboto Black"/>
              </a:rPr>
              <a:t>Intended Audience</a:t>
            </a:r>
            <a:endParaRPr sz="2000" dirty="0">
              <a:solidFill>
                <a:srgbClr val="F3F3F3"/>
              </a:solidFill>
              <a:latin typeface="Roboto Black"/>
              <a:ea typeface="Roboto Black"/>
              <a:cs typeface="Roboto Black"/>
              <a:sym typeface="Roboto Black"/>
            </a:endParaRPr>
          </a:p>
        </p:txBody>
      </p:sp>
      <p:sp>
        <p:nvSpPr>
          <p:cNvPr id="7" name="!!tag1">
            <a:extLst>
              <a:ext uri="{FF2B5EF4-FFF2-40B4-BE49-F238E27FC236}">
                <a16:creationId xmlns:a16="http://schemas.microsoft.com/office/drawing/2014/main" id="{5D172244-040E-716A-4C90-FD323DB94DC0}"/>
              </a:ext>
            </a:extLst>
          </p:cNvPr>
          <p:cNvSpPr/>
          <p:nvPr/>
        </p:nvSpPr>
        <p:spPr>
          <a:xfrm>
            <a:off x="5936643" y="1008750"/>
            <a:ext cx="1535954"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D9D9D9"/>
                </a:solidFill>
                <a:latin typeface="Roboto"/>
                <a:ea typeface="Roboto"/>
                <a:cs typeface="Roboto"/>
                <a:sym typeface="Roboto"/>
              </a:rPr>
              <a:t>Early YouTube</a:t>
            </a:r>
            <a:endParaRPr b="1" dirty="0">
              <a:solidFill>
                <a:srgbClr val="D9D9D9"/>
              </a:solidFill>
              <a:latin typeface="Roboto"/>
              <a:ea typeface="Roboto"/>
              <a:cs typeface="Roboto"/>
              <a:sym typeface="Roboto"/>
            </a:endParaRPr>
          </a:p>
        </p:txBody>
      </p:sp>
      <p:sp>
        <p:nvSpPr>
          <p:cNvPr id="9" name="!!tag2">
            <a:extLst>
              <a:ext uri="{FF2B5EF4-FFF2-40B4-BE49-F238E27FC236}">
                <a16:creationId xmlns:a16="http://schemas.microsoft.com/office/drawing/2014/main" id="{2C0B606A-38F9-ECA6-F394-1002CD64459A}"/>
              </a:ext>
            </a:extLst>
          </p:cNvPr>
          <p:cNvSpPr/>
          <p:nvPr/>
        </p:nvSpPr>
        <p:spPr>
          <a:xfrm>
            <a:off x="5936643" y="1534000"/>
            <a:ext cx="1970832"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Childhood aesthetic</a:t>
            </a:r>
            <a:endParaRPr b="1" dirty="0">
              <a:solidFill>
                <a:srgbClr val="CCCCCC"/>
              </a:solidFill>
              <a:latin typeface="Roboto"/>
              <a:ea typeface="Roboto"/>
              <a:cs typeface="Roboto"/>
              <a:sym typeface="Roboto"/>
            </a:endParaRPr>
          </a:p>
        </p:txBody>
      </p:sp>
    </p:spTree>
    <p:extLst>
      <p:ext uri="{BB962C8B-B14F-4D97-AF65-F5344CB8AC3E}">
        <p14:creationId xmlns:p14="http://schemas.microsoft.com/office/powerpoint/2010/main" val="24569629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6"/>
        <p:cNvGrpSpPr/>
        <p:nvPr/>
      </p:nvGrpSpPr>
      <p:grpSpPr>
        <a:xfrm>
          <a:off x="0" y="0"/>
          <a:ext cx="0" cy="0"/>
          <a:chOff x="0" y="0"/>
          <a:chExt cx="0" cy="0"/>
        </a:xfrm>
      </p:grpSpPr>
      <p:sp>
        <p:nvSpPr>
          <p:cNvPr id="157"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9" name="!!title"/>
          <p:cNvSpPr/>
          <p:nvPr/>
        </p:nvSpPr>
        <p:spPr>
          <a:xfrm>
            <a:off x="906150" y="530675"/>
            <a:ext cx="3785771" cy="7935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4000">
                <a:solidFill>
                  <a:srgbClr val="F3F3F3"/>
                </a:solidFill>
                <a:latin typeface="Roboto Black"/>
                <a:ea typeface="Roboto Black"/>
                <a:cs typeface="Roboto Black"/>
                <a:sym typeface="Roboto Black"/>
              </a:rPr>
              <a:t>it’s disgusting!</a:t>
            </a:r>
            <a:endParaRPr sz="4000">
              <a:solidFill>
                <a:srgbClr val="F3F3F3"/>
              </a:solidFill>
              <a:latin typeface="Roboto Black"/>
              <a:ea typeface="Roboto Black"/>
              <a:cs typeface="Roboto Black"/>
              <a:sym typeface="Roboto Black"/>
            </a:endParaRPr>
          </a:p>
        </p:txBody>
      </p:sp>
      <p:sp>
        <p:nvSpPr>
          <p:cNvPr id="160" name="!!tag2"/>
          <p:cNvSpPr/>
          <p:nvPr/>
        </p:nvSpPr>
        <p:spPr>
          <a:xfrm>
            <a:off x="5817875" y="2351700"/>
            <a:ext cx="20493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Donald Trump (2015)</a:t>
            </a:r>
            <a:endParaRPr b="1">
              <a:solidFill>
                <a:srgbClr val="CCCCCC"/>
              </a:solidFill>
              <a:latin typeface="Roboto"/>
              <a:ea typeface="Roboto"/>
              <a:cs typeface="Roboto"/>
              <a:sym typeface="Roboto"/>
            </a:endParaRPr>
          </a:p>
        </p:txBody>
      </p:sp>
      <p:sp>
        <p:nvSpPr>
          <p:cNvPr id="163" name="!!tag1"/>
          <p:cNvSpPr/>
          <p:nvPr/>
        </p:nvSpPr>
        <p:spPr>
          <a:xfrm>
            <a:off x="5817875" y="1780625"/>
            <a:ext cx="12216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Unsourced</a:t>
            </a:r>
            <a:endParaRPr b="1" baseline="30000">
              <a:solidFill>
                <a:srgbClr val="CCCCCC"/>
              </a:solidFill>
              <a:latin typeface="Roboto"/>
              <a:ea typeface="Roboto"/>
              <a:cs typeface="Roboto"/>
              <a:sym typeface="Roboto"/>
            </a:endParaRPr>
          </a:p>
        </p:txBody>
      </p:sp>
      <p:pic>
        <p:nvPicPr>
          <p:cNvPr id="2" name="!!vid4">
            <a:hlinkClick r:id="" action="ppaction://media"/>
            <a:extLst>
              <a:ext uri="{FF2B5EF4-FFF2-40B4-BE49-F238E27FC236}">
                <a16:creationId xmlns:a16="http://schemas.microsoft.com/office/drawing/2014/main" id="{15F73574-AA74-2A8E-81D4-AD3B5AD11D28}"/>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35469" t="12742" r="-35319" b="16685"/>
          <a:stretch/>
        </p:blipFill>
        <p:spPr>
          <a:xfrm>
            <a:off x="904026" y="1774894"/>
            <a:ext cx="4717799" cy="2713220"/>
          </a:xfrm>
          <a:prstGeom prst="roundRect">
            <a:avLst>
              <a:gd name="adj" fmla="val 6912"/>
            </a:avLst>
          </a:prstGeom>
          <a:ln w="19050">
            <a:solidFill>
              <a:schemeClr val="bg1"/>
            </a:solidFill>
          </a:ln>
        </p:spPr>
      </p:pic>
      <p:sp>
        <p:nvSpPr>
          <p:cNvPr id="161" name="!!num"/>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4</a:t>
            </a:r>
            <a:endParaRPr sz="2000">
              <a:solidFill>
                <a:srgbClr val="F3F3F3"/>
              </a:solidFill>
              <a:latin typeface="Roboto Black"/>
              <a:ea typeface="Roboto Black"/>
              <a:cs typeface="Roboto Black"/>
              <a:sym typeface="Roboto Black"/>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advTm="1000">
        <p159:morph option="byObject"/>
      </p:transition>
    </mc:Choice>
    <mc:Fallback>
      <p:transition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5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7"/>
        <p:cNvGrpSpPr/>
        <p:nvPr/>
      </p:nvGrpSpPr>
      <p:grpSpPr>
        <a:xfrm>
          <a:off x="0" y="0"/>
          <a:ext cx="0" cy="0"/>
          <a:chOff x="0" y="0"/>
          <a:chExt cx="0" cy="0"/>
        </a:xfrm>
      </p:grpSpPr>
      <p:sp>
        <p:nvSpPr>
          <p:cNvPr id="168"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9" name="!!title"/>
          <p:cNvSpPr/>
          <p:nvPr/>
        </p:nvSpPr>
        <p:spPr>
          <a:xfrm>
            <a:off x="536775" y="403500"/>
            <a:ext cx="5735400" cy="1608600"/>
          </a:xfrm>
          <a:prstGeom prst="roundRect">
            <a:avLst>
              <a:gd name="adj" fmla="val 8661"/>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4000" dirty="0">
                <a:solidFill>
                  <a:srgbClr val="F3F3F3"/>
                </a:solidFill>
                <a:latin typeface="Roboto Black"/>
                <a:ea typeface="Roboto Black"/>
                <a:cs typeface="Roboto Black"/>
                <a:sym typeface="Roboto Black"/>
              </a:rPr>
              <a:t>        Ad Hominem</a:t>
            </a:r>
            <a:endParaRPr sz="4000" dirty="0">
              <a:solidFill>
                <a:srgbClr val="F3F3F3"/>
              </a:solidFill>
              <a:latin typeface="Roboto Black"/>
              <a:ea typeface="Roboto Black"/>
              <a:cs typeface="Roboto Black"/>
              <a:sym typeface="Roboto Black"/>
            </a:endParaRPr>
          </a:p>
          <a:p>
            <a:pPr marL="0" lvl="0" indent="0" algn="l" rtl="0">
              <a:spcBef>
                <a:spcPts val="0"/>
              </a:spcBef>
              <a:spcAft>
                <a:spcPts val="0"/>
              </a:spcAft>
              <a:buNone/>
            </a:pPr>
            <a:endParaRPr sz="800" dirty="0">
              <a:solidFill>
                <a:srgbClr val="F3F3F3"/>
              </a:solidFill>
              <a:latin typeface="Roboto Black"/>
              <a:ea typeface="Roboto Black"/>
              <a:cs typeface="Roboto Black"/>
              <a:sym typeface="Roboto Black"/>
            </a:endParaRPr>
          </a:p>
          <a:p>
            <a:pPr marL="0" lvl="0" indent="0" algn="l" rtl="0">
              <a:spcBef>
                <a:spcPts val="0"/>
              </a:spcBef>
              <a:spcAft>
                <a:spcPts val="0"/>
              </a:spcAft>
              <a:buNone/>
            </a:pPr>
            <a:r>
              <a:rPr lang="en" sz="1800" dirty="0">
                <a:solidFill>
                  <a:srgbClr val="CCCCCC"/>
                </a:solidFill>
                <a:latin typeface="Roboto"/>
                <a:ea typeface="Roboto"/>
                <a:cs typeface="Roboto"/>
                <a:sym typeface="Roboto"/>
              </a:rPr>
              <a:t>An opponent’s </a:t>
            </a:r>
            <a:r>
              <a:rPr lang="en" sz="1800" b="1" dirty="0">
                <a:solidFill>
                  <a:srgbClr val="CCCCCC"/>
                </a:solidFill>
                <a:latin typeface="Roboto"/>
                <a:ea typeface="Roboto"/>
                <a:cs typeface="Roboto"/>
                <a:sym typeface="Roboto"/>
              </a:rPr>
              <a:t>character</a:t>
            </a:r>
            <a:r>
              <a:rPr lang="en" sz="1800" dirty="0">
                <a:solidFill>
                  <a:srgbClr val="CCCCCC"/>
                </a:solidFill>
                <a:latin typeface="Roboto"/>
                <a:ea typeface="Roboto"/>
                <a:cs typeface="Roboto"/>
                <a:sym typeface="Roboto"/>
              </a:rPr>
              <a:t> or </a:t>
            </a:r>
            <a:r>
              <a:rPr lang="en" sz="1800" b="1" dirty="0">
                <a:solidFill>
                  <a:srgbClr val="CCCCCC"/>
                </a:solidFill>
                <a:latin typeface="Roboto"/>
                <a:ea typeface="Roboto"/>
                <a:cs typeface="Roboto"/>
                <a:sym typeface="Roboto"/>
              </a:rPr>
              <a:t>actions</a:t>
            </a:r>
            <a:r>
              <a:rPr lang="en" sz="1800" dirty="0">
                <a:solidFill>
                  <a:srgbClr val="CCCCCC"/>
                </a:solidFill>
                <a:latin typeface="Roboto"/>
                <a:ea typeface="Roboto"/>
                <a:cs typeface="Roboto"/>
                <a:sym typeface="Roboto"/>
              </a:rPr>
              <a:t> are attacked, instead of the opponent’s </a:t>
            </a:r>
            <a:r>
              <a:rPr lang="en" sz="1800" b="1" dirty="0">
                <a:solidFill>
                  <a:srgbClr val="CCCCCC"/>
                </a:solidFill>
                <a:latin typeface="Roboto"/>
                <a:ea typeface="Roboto"/>
                <a:cs typeface="Roboto"/>
                <a:sym typeface="Roboto"/>
              </a:rPr>
              <a:t>rhetoric</a:t>
            </a:r>
            <a:r>
              <a:rPr lang="en" sz="1800" dirty="0">
                <a:solidFill>
                  <a:srgbClr val="CCCCCC"/>
                </a:solidFill>
                <a:latin typeface="Roboto"/>
                <a:ea typeface="Roboto"/>
                <a:cs typeface="Roboto"/>
                <a:sym typeface="Roboto"/>
              </a:rPr>
              <a:t>.</a:t>
            </a:r>
            <a:endParaRPr sz="4000" dirty="0">
              <a:solidFill>
                <a:srgbClr val="F3F3F3"/>
              </a:solidFill>
              <a:latin typeface="Roboto"/>
              <a:ea typeface="Roboto"/>
              <a:cs typeface="Roboto"/>
              <a:sym typeface="Roboto"/>
            </a:endParaRPr>
          </a:p>
        </p:txBody>
      </p:sp>
      <p:sp>
        <p:nvSpPr>
          <p:cNvPr id="170" name="!!body"/>
          <p:cNvSpPr/>
          <p:nvPr/>
        </p:nvSpPr>
        <p:spPr>
          <a:xfrm>
            <a:off x="536775" y="3013150"/>
            <a:ext cx="4026900" cy="1643100"/>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D9D9D9"/>
                </a:solidFill>
                <a:latin typeface="Roboto"/>
                <a:ea typeface="Roboto"/>
                <a:cs typeface="Roboto"/>
                <a:sym typeface="Roboto"/>
              </a:rPr>
              <a:t>Conclusion</a:t>
            </a:r>
            <a:r>
              <a:rPr lang="en" sz="1800">
                <a:solidFill>
                  <a:srgbClr val="CCCCCC"/>
                </a:solidFill>
                <a:latin typeface="Roboto"/>
                <a:ea typeface="Roboto"/>
                <a:cs typeface="Roboto"/>
                <a:sym typeface="Roboto"/>
              </a:rPr>
              <a:t>: Vote for me</a:t>
            </a:r>
            <a:endParaRPr sz="1800">
              <a:solidFill>
                <a:srgbClr val="CCCCCC"/>
              </a:solidFill>
              <a:latin typeface="Roboto"/>
              <a:ea typeface="Roboto"/>
              <a:cs typeface="Roboto"/>
              <a:sym typeface="Roboto"/>
            </a:endParaRPr>
          </a:p>
          <a:p>
            <a:pPr marL="0" lvl="0" indent="0" algn="l" rtl="0">
              <a:spcBef>
                <a:spcPts val="0"/>
              </a:spcBef>
              <a:spcAft>
                <a:spcPts val="0"/>
              </a:spcAft>
              <a:buNone/>
            </a:pPr>
            <a:r>
              <a:rPr lang="en" sz="1800" b="1">
                <a:solidFill>
                  <a:srgbClr val="D9D9D9"/>
                </a:solidFill>
                <a:latin typeface="Roboto"/>
                <a:ea typeface="Roboto"/>
                <a:cs typeface="Roboto"/>
                <a:sym typeface="Roboto"/>
              </a:rPr>
              <a:t>Reason</a:t>
            </a:r>
            <a:r>
              <a:rPr lang="en" sz="1800">
                <a:solidFill>
                  <a:srgbClr val="CCCCCC"/>
                </a:solidFill>
                <a:latin typeface="Roboto"/>
                <a:ea typeface="Roboto"/>
                <a:cs typeface="Roboto"/>
                <a:sym typeface="Roboto"/>
              </a:rPr>
              <a:t>: Obama chews gum</a:t>
            </a:r>
            <a:endParaRPr sz="1800">
              <a:solidFill>
                <a:srgbClr val="CCCCCC"/>
              </a:solidFill>
              <a:latin typeface="Roboto"/>
              <a:ea typeface="Roboto"/>
              <a:cs typeface="Roboto"/>
              <a:sym typeface="Roboto"/>
            </a:endParaRPr>
          </a:p>
          <a:p>
            <a:pPr marL="0" lvl="0" indent="0" algn="l" rtl="0">
              <a:spcBef>
                <a:spcPts val="0"/>
              </a:spcBef>
              <a:spcAft>
                <a:spcPts val="0"/>
              </a:spcAft>
              <a:buNone/>
            </a:pPr>
            <a:endParaRPr sz="1800">
              <a:solidFill>
                <a:srgbClr val="CCCCCC"/>
              </a:solidFill>
              <a:latin typeface="Roboto"/>
              <a:ea typeface="Roboto"/>
              <a:cs typeface="Roboto"/>
              <a:sym typeface="Roboto"/>
            </a:endParaRPr>
          </a:p>
          <a:p>
            <a:pPr marL="0" lvl="0" indent="0" algn="l" rtl="0">
              <a:spcBef>
                <a:spcPts val="0"/>
              </a:spcBef>
              <a:spcAft>
                <a:spcPts val="0"/>
              </a:spcAft>
              <a:buNone/>
            </a:pPr>
            <a:r>
              <a:rPr lang="en" sz="1800">
                <a:solidFill>
                  <a:srgbClr val="CCCCCC"/>
                </a:solidFill>
                <a:latin typeface="Roboto"/>
                <a:ea typeface="Roboto"/>
                <a:cs typeface="Roboto"/>
                <a:sym typeface="Roboto"/>
              </a:rPr>
              <a:t>Don’t vote blue </a:t>
            </a:r>
            <a:r>
              <a:rPr lang="en" sz="1800" b="1">
                <a:solidFill>
                  <a:srgbClr val="CCCCCC"/>
                </a:solidFill>
                <a:latin typeface="Roboto"/>
                <a:ea typeface="Roboto"/>
                <a:cs typeface="Roboto"/>
                <a:sym typeface="Roboto"/>
              </a:rPr>
              <a:t>because Obama chews gum.</a:t>
            </a:r>
            <a:endParaRPr sz="1800">
              <a:solidFill>
                <a:srgbClr val="CCCCCC"/>
              </a:solidFill>
              <a:latin typeface="Roboto"/>
              <a:ea typeface="Roboto"/>
              <a:cs typeface="Roboto"/>
              <a:sym typeface="Roboto"/>
            </a:endParaRPr>
          </a:p>
        </p:txBody>
      </p:sp>
      <p:sp>
        <p:nvSpPr>
          <p:cNvPr id="171" name="!!heading1"/>
          <p:cNvSpPr/>
          <p:nvPr/>
        </p:nvSpPr>
        <p:spPr>
          <a:xfrm>
            <a:off x="536775" y="2423350"/>
            <a:ext cx="2489454"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3F3F3"/>
                </a:solidFill>
                <a:latin typeface="Roboto Black"/>
                <a:ea typeface="Roboto Black"/>
                <a:cs typeface="Roboto Black"/>
                <a:sym typeface="Roboto Black"/>
              </a:rPr>
              <a:t>Author’s Reasoning</a:t>
            </a:r>
            <a:endParaRPr sz="2000">
              <a:solidFill>
                <a:srgbClr val="F3F3F3"/>
              </a:solidFill>
              <a:latin typeface="Roboto Black"/>
              <a:ea typeface="Roboto Black"/>
              <a:cs typeface="Roboto Black"/>
              <a:sym typeface="Roboto Black"/>
            </a:endParaRPr>
          </a:p>
        </p:txBody>
      </p:sp>
      <p:sp>
        <p:nvSpPr>
          <p:cNvPr id="173" name="!!tag1"/>
          <p:cNvSpPr/>
          <p:nvPr/>
        </p:nvSpPr>
        <p:spPr>
          <a:xfrm>
            <a:off x="4724700" y="3089400"/>
            <a:ext cx="16323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Attacks</a:t>
            </a:r>
            <a:r>
              <a:rPr lang="en">
                <a:solidFill>
                  <a:srgbClr val="CCCCCC"/>
                </a:solidFill>
                <a:latin typeface="Roboto"/>
                <a:ea typeface="Roboto"/>
                <a:cs typeface="Roboto"/>
                <a:sym typeface="Roboto"/>
              </a:rPr>
              <a:t> Obama</a:t>
            </a:r>
            <a:endParaRPr>
              <a:solidFill>
                <a:srgbClr val="D9D9D9"/>
              </a:solidFill>
              <a:latin typeface="Roboto"/>
              <a:ea typeface="Roboto"/>
              <a:cs typeface="Roboto"/>
              <a:sym typeface="Roboto"/>
            </a:endParaRPr>
          </a:p>
        </p:txBody>
      </p:sp>
      <p:sp>
        <p:nvSpPr>
          <p:cNvPr id="174" name="!!tag2"/>
          <p:cNvSpPr/>
          <p:nvPr/>
        </p:nvSpPr>
        <p:spPr>
          <a:xfrm>
            <a:off x="4724700" y="3614650"/>
            <a:ext cx="12930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D9D9D9"/>
                </a:solidFill>
                <a:latin typeface="Roboto"/>
                <a:ea typeface="Roboto"/>
                <a:cs typeface="Roboto"/>
                <a:sym typeface="Roboto"/>
              </a:rPr>
              <a:t>No reasons.</a:t>
            </a:r>
            <a:endParaRPr>
              <a:solidFill>
                <a:srgbClr val="CCCCCC"/>
              </a:solidFill>
              <a:latin typeface="Roboto"/>
              <a:ea typeface="Roboto"/>
              <a:cs typeface="Roboto"/>
              <a:sym typeface="Roboto"/>
            </a:endParaRPr>
          </a:p>
        </p:txBody>
      </p:sp>
      <p:sp>
        <p:nvSpPr>
          <p:cNvPr id="175" name="!!num"/>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4</a:t>
            </a:r>
            <a:endParaRPr sz="2000">
              <a:solidFill>
                <a:srgbClr val="F3F3F3"/>
              </a:solidFill>
              <a:latin typeface="Roboto Black"/>
              <a:ea typeface="Roboto Black"/>
              <a:cs typeface="Roboto Black"/>
              <a:sym typeface="Roboto Black"/>
            </a:endParaRPr>
          </a:p>
        </p:txBody>
      </p:sp>
      <p:sp>
        <p:nvSpPr>
          <p:cNvPr id="176" name="!!logo"/>
          <p:cNvSpPr/>
          <p:nvPr/>
        </p:nvSpPr>
        <p:spPr>
          <a:xfrm>
            <a:off x="836800" y="541975"/>
            <a:ext cx="588600" cy="588600"/>
          </a:xfrm>
          <a:prstGeom prst="ellipse">
            <a:avLst/>
          </a:prstGeom>
          <a:no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177" name="Google Shape;177;p21"/>
          <p:cNvCxnSpPr>
            <a:cxnSpLocks/>
            <a:stCxn id="176" idx="0"/>
            <a:endCxn id="176" idx="0"/>
          </p:cNvCxnSpPr>
          <p:nvPr/>
        </p:nvCxnSpPr>
        <p:spPr>
          <a:xfrm>
            <a:off x="1131100" y="541975"/>
            <a:ext cx="0" cy="0"/>
          </a:xfrm>
          <a:prstGeom prst="straightConnector1">
            <a:avLst/>
          </a:prstGeom>
          <a:noFill/>
          <a:ln w="9525" cap="flat" cmpd="sng">
            <a:solidFill>
              <a:schemeClr val="dk2"/>
            </a:solidFill>
            <a:prstDash val="solid"/>
            <a:round/>
            <a:headEnd type="none" w="med" len="med"/>
            <a:tailEnd type="none" w="med" len="med"/>
          </a:ln>
        </p:spPr>
      </p:cxnSp>
      <p:cxnSp>
        <p:nvCxnSpPr>
          <p:cNvPr id="178" name="!!logo"/>
          <p:cNvCxnSpPr/>
          <p:nvPr/>
        </p:nvCxnSpPr>
        <p:spPr>
          <a:xfrm rot="10800000" flipH="1">
            <a:off x="1137100" y="541975"/>
            <a:ext cx="1500" cy="165900"/>
          </a:xfrm>
          <a:prstGeom prst="straightConnector1">
            <a:avLst/>
          </a:prstGeom>
          <a:noFill/>
          <a:ln w="38100" cap="flat" cmpd="sng">
            <a:solidFill>
              <a:schemeClr val="lt1"/>
            </a:solidFill>
            <a:prstDash val="solid"/>
            <a:round/>
            <a:headEnd type="none" w="med" len="med"/>
            <a:tailEnd type="none" w="med" len="med"/>
          </a:ln>
        </p:spPr>
      </p:cxnSp>
      <p:cxnSp>
        <p:nvCxnSpPr>
          <p:cNvPr id="179" name="!!logo"/>
          <p:cNvCxnSpPr/>
          <p:nvPr/>
        </p:nvCxnSpPr>
        <p:spPr>
          <a:xfrm rot="10800000" flipH="1">
            <a:off x="1130355" y="964675"/>
            <a:ext cx="1500" cy="165900"/>
          </a:xfrm>
          <a:prstGeom prst="straightConnector1">
            <a:avLst/>
          </a:prstGeom>
          <a:noFill/>
          <a:ln w="38100" cap="flat" cmpd="sng">
            <a:solidFill>
              <a:schemeClr val="lt1"/>
            </a:solidFill>
            <a:prstDash val="solid"/>
            <a:round/>
            <a:headEnd type="none" w="med" len="med"/>
            <a:tailEnd type="none" w="med" len="med"/>
          </a:ln>
        </p:spPr>
      </p:cxnSp>
      <p:cxnSp>
        <p:nvCxnSpPr>
          <p:cNvPr id="180" name="!!logo"/>
          <p:cNvCxnSpPr/>
          <p:nvPr/>
        </p:nvCxnSpPr>
        <p:spPr>
          <a:xfrm rot="-5400000" flipH="1">
            <a:off x="919005" y="753325"/>
            <a:ext cx="1500" cy="165900"/>
          </a:xfrm>
          <a:prstGeom prst="straightConnector1">
            <a:avLst/>
          </a:prstGeom>
          <a:noFill/>
          <a:ln w="38100" cap="flat" cmpd="sng">
            <a:solidFill>
              <a:schemeClr val="lt1"/>
            </a:solidFill>
            <a:prstDash val="solid"/>
            <a:round/>
            <a:headEnd type="none" w="med" len="med"/>
            <a:tailEnd type="none" w="med" len="med"/>
          </a:ln>
        </p:spPr>
      </p:cxnSp>
      <p:cxnSp>
        <p:nvCxnSpPr>
          <p:cNvPr id="181" name="!!logo"/>
          <p:cNvCxnSpPr/>
          <p:nvPr/>
        </p:nvCxnSpPr>
        <p:spPr>
          <a:xfrm rot="-5400000" flipH="1">
            <a:off x="1341705" y="753325"/>
            <a:ext cx="1500" cy="165900"/>
          </a:xfrm>
          <a:prstGeom prst="straightConnector1">
            <a:avLst/>
          </a:prstGeom>
          <a:noFill/>
          <a:ln w="38100" cap="flat" cmpd="sng">
            <a:solidFill>
              <a:schemeClr val="lt1"/>
            </a:solidFill>
            <a:prstDash val="solid"/>
            <a:round/>
            <a:headEnd type="none" w="med" len="med"/>
            <a:tailEnd type="none" w="med" len="med"/>
          </a:ln>
        </p:spPr>
      </p:cxnSp>
      <p:pic>
        <p:nvPicPr>
          <p:cNvPr id="2" name="!!vid4">
            <a:hlinkClick r:id="" action="ppaction://media"/>
            <a:extLst>
              <a:ext uri="{FF2B5EF4-FFF2-40B4-BE49-F238E27FC236}">
                <a16:creationId xmlns:a16="http://schemas.microsoft.com/office/drawing/2014/main" id="{35063037-7388-FFA8-0A62-0726660C4569}"/>
              </a:ext>
            </a:extLst>
          </p:cNvPr>
          <p:cNvPicPr>
            <a:picLocks/>
          </p:cNvPicPr>
          <p:nvPr>
            <a:videoFile r:link="rId2"/>
            <p:extLst>
              <p:ext uri="{DAA4B4D4-6D71-4841-9C94-3DE7FCFB9230}">
                <p14:media xmlns:p14="http://schemas.microsoft.com/office/powerpoint/2010/main" r:embed="rId1"/>
              </p:ext>
            </p:extLst>
          </p:nvPr>
        </p:nvPicPr>
        <p:blipFill>
          <a:blip r:embed="rId5"/>
          <a:srcRect l="-151" t="12742" r="732" b="16685"/>
          <a:stretch/>
        </p:blipFill>
        <p:spPr>
          <a:xfrm>
            <a:off x="6812280" y="411480"/>
            <a:ext cx="1600200" cy="1600200"/>
          </a:xfrm>
          <a:prstGeom prst="roundRect">
            <a:avLst>
              <a:gd name="adj" fmla="val 6912"/>
            </a:avLst>
          </a:prstGeom>
          <a:ln w="19050">
            <a:solidFill>
              <a:schemeClr val="bg1"/>
            </a:solid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4">
          <a:extLst>
            <a:ext uri="{FF2B5EF4-FFF2-40B4-BE49-F238E27FC236}">
              <a16:creationId xmlns:a16="http://schemas.microsoft.com/office/drawing/2014/main" id="{D53EC867-3C27-2FE8-D350-EBCC3AF8352D}"/>
            </a:ext>
          </a:extLst>
        </p:cNvPr>
        <p:cNvGrpSpPr/>
        <p:nvPr/>
      </p:nvGrpSpPr>
      <p:grpSpPr>
        <a:xfrm>
          <a:off x="0" y="0"/>
          <a:ext cx="0" cy="0"/>
          <a:chOff x="0" y="0"/>
          <a:chExt cx="0" cy="0"/>
        </a:xfrm>
      </p:grpSpPr>
      <p:sp>
        <p:nvSpPr>
          <p:cNvPr id="75" name="!!border">
            <a:extLst>
              <a:ext uri="{FF2B5EF4-FFF2-40B4-BE49-F238E27FC236}">
                <a16:creationId xmlns:a16="http://schemas.microsoft.com/office/drawing/2014/main" id="{35653AAC-CEFA-11DB-8E37-F956EF87B57F}"/>
              </a:ext>
            </a:extLst>
          </p:cNvP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 name="!!body">
            <a:extLst>
              <a:ext uri="{FF2B5EF4-FFF2-40B4-BE49-F238E27FC236}">
                <a16:creationId xmlns:a16="http://schemas.microsoft.com/office/drawing/2014/main" id="{7C29E6C5-F757-3484-0D2A-7DC0A0C39C0E}"/>
              </a:ext>
            </a:extLst>
          </p:cNvPr>
          <p:cNvSpPr/>
          <p:nvPr/>
        </p:nvSpPr>
        <p:spPr>
          <a:xfrm>
            <a:off x="536775" y="3013150"/>
            <a:ext cx="5116538" cy="1643100"/>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CCCCCC"/>
                </a:solidFill>
                <a:latin typeface="Roboto"/>
                <a:ea typeface="Roboto"/>
                <a:cs typeface="Roboto"/>
                <a:sym typeface="Roboto"/>
              </a:rPr>
              <a:t>These audiences are </a:t>
            </a:r>
            <a:r>
              <a:rPr lang="en-US" sz="1800" b="1" dirty="0">
                <a:solidFill>
                  <a:srgbClr val="CCCCCC"/>
                </a:solidFill>
                <a:latin typeface="Roboto"/>
                <a:ea typeface="Roboto"/>
                <a:cs typeface="Roboto"/>
                <a:sym typeface="Roboto"/>
              </a:rPr>
              <a:t>fairly susceptible</a:t>
            </a:r>
            <a:r>
              <a:rPr lang="en-US" sz="1800" dirty="0">
                <a:solidFill>
                  <a:srgbClr val="CCCCCC"/>
                </a:solidFill>
                <a:latin typeface="Roboto"/>
                <a:ea typeface="Roboto"/>
                <a:cs typeface="Roboto"/>
                <a:sym typeface="Roboto"/>
              </a:rPr>
              <a:t>, and the stakes involved the outcome of a U.S. </a:t>
            </a:r>
            <a:r>
              <a:rPr lang="en-US" sz="1800" b="1" dirty="0">
                <a:solidFill>
                  <a:srgbClr val="CCCCCC"/>
                </a:solidFill>
                <a:latin typeface="Roboto"/>
                <a:ea typeface="Roboto"/>
                <a:cs typeface="Roboto"/>
                <a:sym typeface="Roboto"/>
              </a:rPr>
              <a:t>presidential election</a:t>
            </a:r>
            <a:r>
              <a:rPr lang="en-US" sz="1800" dirty="0">
                <a:solidFill>
                  <a:srgbClr val="CCCCCC"/>
                </a:solidFill>
                <a:latin typeface="Roboto"/>
                <a:ea typeface="Roboto"/>
                <a:cs typeface="Roboto"/>
                <a:sym typeface="Roboto"/>
              </a:rPr>
              <a:t>, so the impact could have been massive. </a:t>
            </a:r>
            <a:endParaRPr sz="1800" dirty="0">
              <a:solidFill>
                <a:srgbClr val="CCCCCC"/>
              </a:solidFill>
              <a:latin typeface="Roboto"/>
              <a:ea typeface="Roboto"/>
              <a:cs typeface="Roboto"/>
              <a:sym typeface="Roboto"/>
            </a:endParaRPr>
          </a:p>
        </p:txBody>
      </p:sp>
      <p:sp>
        <p:nvSpPr>
          <p:cNvPr id="78" name="!!heading1">
            <a:extLst>
              <a:ext uri="{FF2B5EF4-FFF2-40B4-BE49-F238E27FC236}">
                <a16:creationId xmlns:a16="http://schemas.microsoft.com/office/drawing/2014/main" id="{D5DEC537-96C4-7B6B-FB72-38070FBA08F1}"/>
              </a:ext>
            </a:extLst>
          </p:cNvPr>
          <p:cNvSpPr/>
          <p:nvPr/>
        </p:nvSpPr>
        <p:spPr>
          <a:xfrm>
            <a:off x="536775" y="2423350"/>
            <a:ext cx="2141111"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3F3F3"/>
                </a:solidFill>
                <a:latin typeface="Roboto Black"/>
                <a:ea typeface="Roboto Black"/>
                <a:cs typeface="Roboto Black"/>
                <a:sym typeface="Roboto Black"/>
              </a:rPr>
              <a:t>Potential Impact</a:t>
            </a:r>
            <a:endParaRPr sz="2000" dirty="0">
              <a:solidFill>
                <a:srgbClr val="F3F3F3"/>
              </a:solidFill>
              <a:latin typeface="Roboto Black"/>
              <a:ea typeface="Roboto Black"/>
              <a:cs typeface="Roboto Black"/>
              <a:sym typeface="Roboto Black"/>
            </a:endParaRPr>
          </a:p>
        </p:txBody>
      </p:sp>
      <p:sp>
        <p:nvSpPr>
          <p:cNvPr id="83" name="!!tag3">
            <a:extLst>
              <a:ext uri="{FF2B5EF4-FFF2-40B4-BE49-F238E27FC236}">
                <a16:creationId xmlns:a16="http://schemas.microsoft.com/office/drawing/2014/main" id="{E8C1538F-B008-231F-8272-9BB5E2B8AE92}"/>
              </a:ext>
            </a:extLst>
          </p:cNvPr>
          <p:cNvSpPr/>
          <p:nvPr/>
        </p:nvSpPr>
        <p:spPr>
          <a:xfrm>
            <a:off x="5926875" y="3013150"/>
            <a:ext cx="21066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D9D9D9"/>
                </a:solidFill>
                <a:latin typeface="Roboto"/>
                <a:ea typeface="Roboto"/>
                <a:cs typeface="Roboto"/>
                <a:sym typeface="Roboto"/>
              </a:rPr>
              <a:t>Susceptible audience</a:t>
            </a:r>
            <a:endParaRPr b="1" dirty="0">
              <a:solidFill>
                <a:srgbClr val="D9D9D9"/>
              </a:solidFill>
              <a:latin typeface="Roboto"/>
              <a:ea typeface="Roboto"/>
              <a:cs typeface="Roboto"/>
              <a:sym typeface="Roboto"/>
            </a:endParaRPr>
          </a:p>
        </p:txBody>
      </p:sp>
      <p:sp>
        <p:nvSpPr>
          <p:cNvPr id="84" name="!!tag5">
            <a:extLst>
              <a:ext uri="{FF2B5EF4-FFF2-40B4-BE49-F238E27FC236}">
                <a16:creationId xmlns:a16="http://schemas.microsoft.com/office/drawing/2014/main" id="{FBA9A798-1E5F-F7DE-F5F2-E7619FB78039}"/>
              </a:ext>
            </a:extLst>
          </p:cNvPr>
          <p:cNvSpPr/>
          <p:nvPr/>
        </p:nvSpPr>
        <p:spPr>
          <a:xfrm>
            <a:off x="5926875" y="4063650"/>
            <a:ext cx="1755584"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Unknown impact</a:t>
            </a:r>
            <a:endParaRPr b="1" dirty="0">
              <a:solidFill>
                <a:srgbClr val="CCCCCC"/>
              </a:solidFill>
              <a:latin typeface="Roboto"/>
              <a:ea typeface="Roboto"/>
              <a:cs typeface="Roboto"/>
              <a:sym typeface="Roboto"/>
            </a:endParaRPr>
          </a:p>
        </p:txBody>
      </p:sp>
      <p:sp>
        <p:nvSpPr>
          <p:cNvPr id="85" name="!!tag4">
            <a:extLst>
              <a:ext uri="{FF2B5EF4-FFF2-40B4-BE49-F238E27FC236}">
                <a16:creationId xmlns:a16="http://schemas.microsoft.com/office/drawing/2014/main" id="{933FE9B5-F03C-0C2F-A171-B83C6E643CEE}"/>
              </a:ext>
            </a:extLst>
          </p:cNvPr>
          <p:cNvSpPr/>
          <p:nvPr/>
        </p:nvSpPr>
        <p:spPr>
          <a:xfrm>
            <a:off x="5926875" y="3538400"/>
            <a:ext cx="1972941"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High-stakes election</a:t>
            </a:r>
            <a:endParaRPr b="1" dirty="0">
              <a:solidFill>
                <a:srgbClr val="CCCCCC"/>
              </a:solidFill>
              <a:latin typeface="Roboto"/>
              <a:ea typeface="Roboto"/>
              <a:cs typeface="Roboto"/>
              <a:sym typeface="Roboto"/>
            </a:endParaRPr>
          </a:p>
        </p:txBody>
      </p:sp>
      <p:sp>
        <p:nvSpPr>
          <p:cNvPr id="86" name="!!num">
            <a:extLst>
              <a:ext uri="{FF2B5EF4-FFF2-40B4-BE49-F238E27FC236}">
                <a16:creationId xmlns:a16="http://schemas.microsoft.com/office/drawing/2014/main" id="{5315214F-D549-1A31-E85F-ABAA422CEE9F}"/>
              </a:ext>
            </a:extLst>
          </p:cNvPr>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3F3F3"/>
                </a:solidFill>
                <a:latin typeface="Roboto Black"/>
                <a:ea typeface="Roboto Black"/>
                <a:cs typeface="Roboto Black"/>
                <a:sym typeface="Roboto Black"/>
              </a:rPr>
              <a:t>4</a:t>
            </a:r>
            <a:endParaRPr sz="2000" dirty="0">
              <a:solidFill>
                <a:srgbClr val="F3F3F3"/>
              </a:solidFill>
              <a:latin typeface="Roboto Black"/>
              <a:ea typeface="Roboto Black"/>
              <a:cs typeface="Roboto Black"/>
              <a:sym typeface="Roboto Black"/>
            </a:endParaRPr>
          </a:p>
        </p:txBody>
      </p:sp>
      <p:sp>
        <p:nvSpPr>
          <p:cNvPr id="5" name="!!body">
            <a:extLst>
              <a:ext uri="{FF2B5EF4-FFF2-40B4-BE49-F238E27FC236}">
                <a16:creationId xmlns:a16="http://schemas.microsoft.com/office/drawing/2014/main" id="{74E8253E-083A-C1E4-83AD-734F64FC0B3C}"/>
              </a:ext>
            </a:extLst>
          </p:cNvPr>
          <p:cNvSpPr/>
          <p:nvPr/>
        </p:nvSpPr>
        <p:spPr>
          <a:xfrm>
            <a:off x="536774" y="1008750"/>
            <a:ext cx="5116539" cy="1182907"/>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CCCCCC"/>
                </a:solidFill>
                <a:latin typeface="Roboto"/>
                <a:ea typeface="Roboto"/>
                <a:cs typeface="Roboto"/>
                <a:sym typeface="Roboto"/>
              </a:rPr>
              <a:t>Donald Trump was a </a:t>
            </a:r>
            <a:r>
              <a:rPr lang="en-US" sz="1800" b="1" dirty="0">
                <a:solidFill>
                  <a:srgbClr val="CCCCCC"/>
                </a:solidFill>
                <a:latin typeface="Roboto"/>
                <a:ea typeface="Roboto"/>
                <a:cs typeface="Roboto"/>
                <a:sym typeface="Roboto"/>
              </a:rPr>
              <a:t>presidential candidate</a:t>
            </a:r>
            <a:r>
              <a:rPr lang="en-US" sz="1800" dirty="0">
                <a:solidFill>
                  <a:srgbClr val="CCCCCC"/>
                </a:solidFill>
                <a:latin typeface="Roboto"/>
                <a:ea typeface="Roboto"/>
                <a:cs typeface="Roboto"/>
                <a:sym typeface="Roboto"/>
              </a:rPr>
              <a:t> right before an election, </a:t>
            </a:r>
            <a:r>
              <a:rPr lang="en-US" sz="1800" b="1" dirty="0">
                <a:solidFill>
                  <a:srgbClr val="CCCCCC"/>
                </a:solidFill>
                <a:latin typeface="Roboto"/>
                <a:ea typeface="Roboto"/>
                <a:cs typeface="Roboto"/>
                <a:sym typeface="Roboto"/>
              </a:rPr>
              <a:t>attacking the sitting president</a:t>
            </a:r>
            <a:r>
              <a:rPr lang="en-US" sz="1800" dirty="0">
                <a:solidFill>
                  <a:srgbClr val="CCCCCC"/>
                </a:solidFill>
                <a:latin typeface="Roboto"/>
                <a:ea typeface="Roboto"/>
                <a:cs typeface="Roboto"/>
                <a:sym typeface="Roboto"/>
              </a:rPr>
              <a:t> with </a:t>
            </a:r>
            <a:r>
              <a:rPr lang="en-US" sz="1800" b="1" dirty="0">
                <a:solidFill>
                  <a:srgbClr val="CCCCCC"/>
                </a:solidFill>
                <a:latin typeface="Roboto"/>
                <a:ea typeface="Roboto"/>
                <a:cs typeface="Roboto"/>
                <a:sym typeface="Roboto"/>
              </a:rPr>
              <a:t>appeals to traditional values</a:t>
            </a:r>
            <a:r>
              <a:rPr lang="en-US" sz="1800" dirty="0">
                <a:solidFill>
                  <a:srgbClr val="CCCCCC"/>
                </a:solidFill>
                <a:latin typeface="Roboto"/>
                <a:ea typeface="Roboto"/>
                <a:cs typeface="Roboto"/>
                <a:sym typeface="Roboto"/>
              </a:rPr>
              <a:t>.</a:t>
            </a:r>
            <a:endParaRPr sz="1800" dirty="0">
              <a:solidFill>
                <a:srgbClr val="CCCCCC"/>
              </a:solidFill>
              <a:latin typeface="Roboto"/>
              <a:ea typeface="Roboto"/>
              <a:cs typeface="Roboto"/>
              <a:sym typeface="Roboto"/>
            </a:endParaRPr>
          </a:p>
        </p:txBody>
      </p:sp>
      <p:sp>
        <p:nvSpPr>
          <p:cNvPr id="6" name="!!title">
            <a:extLst>
              <a:ext uri="{FF2B5EF4-FFF2-40B4-BE49-F238E27FC236}">
                <a16:creationId xmlns:a16="http://schemas.microsoft.com/office/drawing/2014/main" id="{36B9A7DF-C8FD-3663-8A04-1289EEC91415}"/>
              </a:ext>
            </a:extLst>
          </p:cNvPr>
          <p:cNvSpPr/>
          <p:nvPr/>
        </p:nvSpPr>
        <p:spPr>
          <a:xfrm>
            <a:off x="536775" y="418950"/>
            <a:ext cx="2409625"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3F3F3"/>
                </a:solidFill>
                <a:latin typeface="Roboto Black"/>
                <a:ea typeface="Roboto Black"/>
                <a:cs typeface="Roboto Black"/>
                <a:sym typeface="Roboto Black"/>
              </a:rPr>
              <a:t>Intended Audience</a:t>
            </a:r>
            <a:endParaRPr sz="2000" dirty="0">
              <a:solidFill>
                <a:srgbClr val="F3F3F3"/>
              </a:solidFill>
              <a:latin typeface="Roboto Black"/>
              <a:ea typeface="Roboto Black"/>
              <a:cs typeface="Roboto Black"/>
              <a:sym typeface="Roboto Black"/>
            </a:endParaRPr>
          </a:p>
        </p:txBody>
      </p:sp>
      <p:sp>
        <p:nvSpPr>
          <p:cNvPr id="7" name="!!tag1">
            <a:extLst>
              <a:ext uri="{FF2B5EF4-FFF2-40B4-BE49-F238E27FC236}">
                <a16:creationId xmlns:a16="http://schemas.microsoft.com/office/drawing/2014/main" id="{A24AC4BF-B769-0987-FC48-392246BD6B20}"/>
              </a:ext>
            </a:extLst>
          </p:cNvPr>
          <p:cNvSpPr/>
          <p:nvPr/>
        </p:nvSpPr>
        <p:spPr>
          <a:xfrm>
            <a:off x="5936643" y="1008750"/>
            <a:ext cx="973823"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D9D9D9"/>
                </a:solidFill>
                <a:latin typeface="Roboto"/>
                <a:ea typeface="Roboto"/>
                <a:cs typeface="Roboto"/>
                <a:sym typeface="Roboto"/>
              </a:rPr>
              <a:t>Political</a:t>
            </a:r>
            <a:endParaRPr b="1" dirty="0">
              <a:solidFill>
                <a:srgbClr val="D9D9D9"/>
              </a:solidFill>
              <a:latin typeface="Roboto"/>
              <a:ea typeface="Roboto"/>
              <a:cs typeface="Roboto"/>
              <a:sym typeface="Roboto"/>
            </a:endParaRPr>
          </a:p>
        </p:txBody>
      </p:sp>
      <p:sp>
        <p:nvSpPr>
          <p:cNvPr id="9" name="!!tag2">
            <a:extLst>
              <a:ext uri="{FF2B5EF4-FFF2-40B4-BE49-F238E27FC236}">
                <a16:creationId xmlns:a16="http://schemas.microsoft.com/office/drawing/2014/main" id="{722E7050-1269-FEBC-8D1D-A0A54540D485}"/>
              </a:ext>
            </a:extLst>
          </p:cNvPr>
          <p:cNvSpPr/>
          <p:nvPr/>
        </p:nvSpPr>
        <p:spPr>
          <a:xfrm>
            <a:off x="5936643" y="1534000"/>
            <a:ext cx="1745816"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Traditional values</a:t>
            </a:r>
            <a:endParaRPr b="1" dirty="0">
              <a:solidFill>
                <a:srgbClr val="CCCCCC"/>
              </a:solidFill>
              <a:latin typeface="Roboto"/>
              <a:ea typeface="Roboto"/>
              <a:cs typeface="Roboto"/>
              <a:sym typeface="Roboto"/>
            </a:endParaRPr>
          </a:p>
        </p:txBody>
      </p:sp>
    </p:spTree>
    <p:extLst>
      <p:ext uri="{BB962C8B-B14F-4D97-AF65-F5344CB8AC3E}">
        <p14:creationId xmlns:p14="http://schemas.microsoft.com/office/powerpoint/2010/main" val="3492816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5"/>
        <p:cNvGrpSpPr/>
        <p:nvPr/>
      </p:nvGrpSpPr>
      <p:grpSpPr>
        <a:xfrm>
          <a:off x="0" y="0"/>
          <a:ext cx="0" cy="0"/>
          <a:chOff x="0" y="0"/>
          <a:chExt cx="0" cy="0"/>
        </a:xfrm>
      </p:grpSpPr>
      <p:sp>
        <p:nvSpPr>
          <p:cNvPr id="186"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8" name="!!title"/>
          <p:cNvSpPr/>
          <p:nvPr/>
        </p:nvSpPr>
        <p:spPr>
          <a:xfrm>
            <a:off x="906150" y="530675"/>
            <a:ext cx="3523443" cy="7935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4000">
                <a:solidFill>
                  <a:srgbClr val="F3F3F3"/>
                </a:solidFill>
                <a:latin typeface="Roboto Black"/>
                <a:ea typeface="Roboto Black"/>
                <a:cs typeface="Roboto Black"/>
                <a:sym typeface="Roboto Black"/>
              </a:rPr>
              <a:t>a bag o’ weed</a:t>
            </a:r>
            <a:endParaRPr sz="4000">
              <a:solidFill>
                <a:srgbClr val="F3F3F3"/>
              </a:solidFill>
              <a:latin typeface="Roboto Black"/>
              <a:ea typeface="Roboto Black"/>
              <a:cs typeface="Roboto Black"/>
              <a:sym typeface="Roboto Black"/>
            </a:endParaRPr>
          </a:p>
        </p:txBody>
      </p:sp>
      <p:sp>
        <p:nvSpPr>
          <p:cNvPr id="189" name="!!tag2"/>
          <p:cNvSpPr/>
          <p:nvPr/>
        </p:nvSpPr>
        <p:spPr>
          <a:xfrm>
            <a:off x="5817875" y="2351700"/>
            <a:ext cx="22485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Seth MacFarlane (2009)</a:t>
            </a:r>
            <a:endParaRPr b="1">
              <a:solidFill>
                <a:srgbClr val="CCCCCC"/>
              </a:solidFill>
              <a:latin typeface="Roboto"/>
              <a:ea typeface="Roboto"/>
              <a:cs typeface="Roboto"/>
              <a:sym typeface="Roboto"/>
            </a:endParaRPr>
          </a:p>
        </p:txBody>
      </p:sp>
      <p:sp>
        <p:nvSpPr>
          <p:cNvPr id="191" name="!!tag1"/>
          <p:cNvSpPr/>
          <p:nvPr/>
        </p:nvSpPr>
        <p:spPr>
          <a:xfrm>
            <a:off x="5817875" y="1780625"/>
            <a:ext cx="13740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Aired on FOX</a:t>
            </a:r>
            <a:endParaRPr b="1" baseline="30000">
              <a:solidFill>
                <a:srgbClr val="CCCCCC"/>
              </a:solidFill>
              <a:latin typeface="Roboto"/>
              <a:ea typeface="Roboto"/>
              <a:cs typeface="Roboto"/>
              <a:sym typeface="Roboto"/>
            </a:endParaRPr>
          </a:p>
        </p:txBody>
      </p:sp>
      <p:pic>
        <p:nvPicPr>
          <p:cNvPr id="2" name="!!vid5">
            <a:hlinkClick r:id="" action="ppaction://media"/>
            <a:extLst>
              <a:ext uri="{FF2B5EF4-FFF2-40B4-BE49-F238E27FC236}">
                <a16:creationId xmlns:a16="http://schemas.microsoft.com/office/drawing/2014/main" id="{99C822D8-3B9D-E072-45D4-7DAE17AE526E}"/>
              </a:ext>
            </a:extLst>
          </p:cNvPr>
          <p:cNvPicPr>
            <a:picLocks noChangeAspect="1"/>
          </p:cNvPicPr>
          <p:nvPr>
            <a:videoFile r:link="rId1"/>
            <p:extLst>
              <p:ext uri="{DAA4B4D4-6D71-4841-9C94-3DE7FCFB9230}">
                <p14:media xmlns:p14="http://schemas.microsoft.com/office/powerpoint/2010/main" r:embed="rId2">
                  <p14:trim end="188986"/>
                </p14:media>
              </p:ext>
            </p:extLst>
          </p:nvPr>
        </p:nvPicPr>
        <p:blipFill>
          <a:blip r:embed="rId5"/>
          <a:srcRect l="-16793" r="-13839"/>
          <a:stretch>
            <a:fillRect/>
          </a:stretch>
        </p:blipFill>
        <p:spPr>
          <a:xfrm>
            <a:off x="904026" y="1780613"/>
            <a:ext cx="4717799" cy="2708629"/>
          </a:xfrm>
          <a:prstGeom prst="roundRect">
            <a:avLst>
              <a:gd name="adj" fmla="val 6912"/>
            </a:avLst>
          </a:prstGeom>
          <a:ln w="19050">
            <a:solidFill>
              <a:schemeClr val="bg1"/>
            </a:solidFill>
          </a:ln>
        </p:spPr>
      </p:pic>
      <p:sp>
        <p:nvSpPr>
          <p:cNvPr id="190" name="!!num"/>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5</a:t>
            </a:r>
            <a:endParaRPr sz="2000">
              <a:solidFill>
                <a:srgbClr val="F3F3F3"/>
              </a:solidFill>
              <a:latin typeface="Roboto Black"/>
              <a:ea typeface="Roboto Black"/>
              <a:cs typeface="Roboto Black"/>
              <a:sym typeface="Roboto Black"/>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advTm="1000">
        <p159:morph option="byObject"/>
      </p:transition>
    </mc:Choice>
    <mc:Fallback>
      <p:transition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6"/>
        <p:cNvGrpSpPr/>
        <p:nvPr/>
      </p:nvGrpSpPr>
      <p:grpSpPr>
        <a:xfrm>
          <a:off x="0" y="0"/>
          <a:ext cx="0" cy="0"/>
          <a:chOff x="0" y="0"/>
          <a:chExt cx="0" cy="0"/>
        </a:xfrm>
      </p:grpSpPr>
      <p:sp>
        <p:nvSpPr>
          <p:cNvPr id="197"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8" name="!!title"/>
          <p:cNvSpPr/>
          <p:nvPr/>
        </p:nvSpPr>
        <p:spPr>
          <a:xfrm>
            <a:off x="536775" y="403500"/>
            <a:ext cx="5735400" cy="1608600"/>
          </a:xfrm>
          <a:prstGeom prst="roundRect">
            <a:avLst>
              <a:gd name="adj" fmla="val 8661"/>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4000">
                <a:solidFill>
                  <a:srgbClr val="F3F3F3"/>
                </a:solidFill>
                <a:latin typeface="Roboto Black"/>
                <a:ea typeface="Roboto Black"/>
                <a:cs typeface="Roboto Black"/>
                <a:sym typeface="Roboto Black"/>
              </a:rPr>
              <a:t>      Glittering Generality</a:t>
            </a:r>
            <a:endParaRPr sz="4000">
              <a:solidFill>
                <a:srgbClr val="F3F3F3"/>
              </a:solidFill>
              <a:latin typeface="Roboto Black"/>
              <a:ea typeface="Roboto Black"/>
              <a:cs typeface="Roboto Black"/>
              <a:sym typeface="Roboto Black"/>
            </a:endParaRPr>
          </a:p>
          <a:p>
            <a:pPr marL="0" lvl="0" indent="0" algn="l" rtl="0">
              <a:spcBef>
                <a:spcPts val="0"/>
              </a:spcBef>
              <a:spcAft>
                <a:spcPts val="0"/>
              </a:spcAft>
              <a:buNone/>
            </a:pPr>
            <a:endParaRPr sz="800">
              <a:solidFill>
                <a:srgbClr val="F3F3F3"/>
              </a:solidFill>
              <a:latin typeface="Roboto Black"/>
              <a:ea typeface="Roboto Black"/>
              <a:cs typeface="Roboto Black"/>
              <a:sym typeface="Roboto Black"/>
            </a:endParaRPr>
          </a:p>
          <a:p>
            <a:pPr marL="0" lvl="0" indent="0" algn="l" rtl="0">
              <a:spcBef>
                <a:spcPts val="0"/>
              </a:spcBef>
              <a:spcAft>
                <a:spcPts val="0"/>
              </a:spcAft>
              <a:buNone/>
            </a:pPr>
            <a:r>
              <a:rPr lang="en" sz="1800" b="1">
                <a:solidFill>
                  <a:srgbClr val="CCCCCC"/>
                </a:solidFill>
                <a:latin typeface="Roboto"/>
                <a:ea typeface="Roboto"/>
                <a:cs typeface="Roboto"/>
                <a:sym typeface="Roboto"/>
              </a:rPr>
              <a:t>Vague ideals</a:t>
            </a:r>
            <a:r>
              <a:rPr lang="en" sz="1800">
                <a:solidFill>
                  <a:srgbClr val="CCCCCC"/>
                </a:solidFill>
                <a:latin typeface="Roboto"/>
                <a:ea typeface="Roboto"/>
                <a:cs typeface="Roboto"/>
                <a:sym typeface="Roboto"/>
              </a:rPr>
              <a:t> are evoked </a:t>
            </a:r>
            <a:r>
              <a:rPr lang="en" sz="1800" b="1">
                <a:solidFill>
                  <a:srgbClr val="CCCCCC"/>
                </a:solidFill>
                <a:latin typeface="Roboto"/>
                <a:ea typeface="Roboto"/>
                <a:cs typeface="Roboto"/>
                <a:sym typeface="Roboto"/>
              </a:rPr>
              <a:t>instead of reasons</a:t>
            </a:r>
            <a:r>
              <a:rPr lang="en" sz="1800">
                <a:solidFill>
                  <a:srgbClr val="CCCCCC"/>
                </a:solidFill>
                <a:latin typeface="Roboto"/>
                <a:ea typeface="Roboto"/>
                <a:cs typeface="Roboto"/>
                <a:sym typeface="Roboto"/>
              </a:rPr>
              <a:t> to support the reasoner’s conclusion.</a:t>
            </a:r>
            <a:endParaRPr sz="4000">
              <a:solidFill>
                <a:srgbClr val="F3F3F3"/>
              </a:solidFill>
              <a:latin typeface="Roboto"/>
              <a:ea typeface="Roboto"/>
              <a:cs typeface="Roboto"/>
              <a:sym typeface="Roboto"/>
            </a:endParaRPr>
          </a:p>
        </p:txBody>
      </p:sp>
      <p:sp>
        <p:nvSpPr>
          <p:cNvPr id="199" name="!!body"/>
          <p:cNvSpPr/>
          <p:nvPr/>
        </p:nvSpPr>
        <p:spPr>
          <a:xfrm>
            <a:off x="536775" y="3013150"/>
            <a:ext cx="4026900" cy="1643100"/>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D9D9D9"/>
                </a:solidFill>
                <a:latin typeface="Roboto"/>
                <a:ea typeface="Roboto"/>
                <a:cs typeface="Roboto"/>
                <a:sym typeface="Roboto"/>
              </a:rPr>
              <a:t>Conclusion</a:t>
            </a:r>
            <a:r>
              <a:rPr lang="en" sz="1800">
                <a:solidFill>
                  <a:srgbClr val="CCCCCC"/>
                </a:solidFill>
                <a:latin typeface="Roboto"/>
                <a:ea typeface="Roboto"/>
                <a:cs typeface="Roboto"/>
                <a:sym typeface="Roboto"/>
              </a:rPr>
              <a:t>: Legalize weed</a:t>
            </a:r>
            <a:endParaRPr sz="1800">
              <a:solidFill>
                <a:srgbClr val="CCCCCC"/>
              </a:solidFill>
              <a:latin typeface="Roboto"/>
              <a:ea typeface="Roboto"/>
              <a:cs typeface="Roboto"/>
              <a:sym typeface="Roboto"/>
            </a:endParaRPr>
          </a:p>
          <a:p>
            <a:pPr marL="0" lvl="0" indent="0" algn="l" rtl="0">
              <a:spcBef>
                <a:spcPts val="0"/>
              </a:spcBef>
              <a:spcAft>
                <a:spcPts val="0"/>
              </a:spcAft>
              <a:buNone/>
            </a:pPr>
            <a:r>
              <a:rPr lang="en" sz="1800" b="1">
                <a:solidFill>
                  <a:srgbClr val="D9D9D9"/>
                </a:solidFill>
                <a:latin typeface="Roboto"/>
                <a:ea typeface="Roboto"/>
                <a:cs typeface="Roboto"/>
                <a:sym typeface="Roboto"/>
              </a:rPr>
              <a:t>Reason</a:t>
            </a:r>
            <a:r>
              <a:rPr lang="en" sz="1800">
                <a:solidFill>
                  <a:srgbClr val="CCCCCC"/>
                </a:solidFill>
                <a:latin typeface="Roboto"/>
                <a:ea typeface="Roboto"/>
                <a:cs typeface="Roboto"/>
                <a:sym typeface="Roboto"/>
              </a:rPr>
              <a:t>: Buzz words sound good</a:t>
            </a:r>
            <a:endParaRPr sz="1800">
              <a:solidFill>
                <a:srgbClr val="CCCCCC"/>
              </a:solidFill>
              <a:latin typeface="Roboto"/>
              <a:ea typeface="Roboto"/>
              <a:cs typeface="Roboto"/>
              <a:sym typeface="Roboto"/>
            </a:endParaRPr>
          </a:p>
          <a:p>
            <a:pPr marL="0" lvl="0" indent="0" algn="l" rtl="0">
              <a:spcBef>
                <a:spcPts val="0"/>
              </a:spcBef>
              <a:spcAft>
                <a:spcPts val="0"/>
              </a:spcAft>
              <a:buNone/>
            </a:pPr>
            <a:endParaRPr sz="1800">
              <a:solidFill>
                <a:srgbClr val="CCCCCC"/>
              </a:solidFill>
              <a:latin typeface="Roboto"/>
              <a:ea typeface="Roboto"/>
              <a:cs typeface="Roboto"/>
              <a:sym typeface="Roboto"/>
            </a:endParaRPr>
          </a:p>
          <a:p>
            <a:pPr marL="0" lvl="0" indent="0" algn="l" rtl="0">
              <a:spcBef>
                <a:spcPts val="0"/>
              </a:spcBef>
              <a:spcAft>
                <a:spcPts val="0"/>
              </a:spcAft>
              <a:buNone/>
            </a:pPr>
            <a:r>
              <a:rPr lang="en" sz="1800">
                <a:solidFill>
                  <a:srgbClr val="CCCCCC"/>
                </a:solidFill>
                <a:latin typeface="Roboto"/>
                <a:ea typeface="Roboto"/>
                <a:cs typeface="Roboto"/>
                <a:sym typeface="Roboto"/>
              </a:rPr>
              <a:t>Legalize weed because </a:t>
            </a:r>
            <a:r>
              <a:rPr lang="en" sz="1800" b="1">
                <a:solidFill>
                  <a:srgbClr val="CCCCCC"/>
                </a:solidFill>
                <a:latin typeface="Roboto"/>
                <a:ea typeface="Roboto"/>
                <a:cs typeface="Roboto"/>
                <a:sym typeface="Roboto"/>
              </a:rPr>
              <a:t>oppression, free will, profiteering!</a:t>
            </a:r>
            <a:endParaRPr sz="1800">
              <a:solidFill>
                <a:srgbClr val="CCCCCC"/>
              </a:solidFill>
              <a:latin typeface="Roboto"/>
              <a:ea typeface="Roboto"/>
              <a:cs typeface="Roboto"/>
              <a:sym typeface="Roboto"/>
            </a:endParaRPr>
          </a:p>
        </p:txBody>
      </p:sp>
      <p:sp>
        <p:nvSpPr>
          <p:cNvPr id="200" name="!!heading1"/>
          <p:cNvSpPr/>
          <p:nvPr/>
        </p:nvSpPr>
        <p:spPr>
          <a:xfrm>
            <a:off x="536774" y="2423350"/>
            <a:ext cx="2511225"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3F3F3"/>
                </a:solidFill>
                <a:latin typeface="Roboto Black"/>
                <a:ea typeface="Roboto Black"/>
                <a:cs typeface="Roboto Black"/>
                <a:sym typeface="Roboto Black"/>
              </a:rPr>
              <a:t>Author’s Reasoning</a:t>
            </a:r>
            <a:endParaRPr sz="2000">
              <a:solidFill>
                <a:srgbClr val="F3F3F3"/>
              </a:solidFill>
              <a:latin typeface="Roboto Black"/>
              <a:ea typeface="Roboto Black"/>
              <a:cs typeface="Roboto Black"/>
              <a:sym typeface="Roboto Black"/>
            </a:endParaRPr>
          </a:p>
        </p:txBody>
      </p:sp>
      <p:sp>
        <p:nvSpPr>
          <p:cNvPr id="202" name="!!tag1"/>
          <p:cNvSpPr/>
          <p:nvPr/>
        </p:nvSpPr>
        <p:spPr>
          <a:xfrm>
            <a:off x="4724700" y="3089400"/>
            <a:ext cx="21828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Buzz words</a:t>
            </a:r>
            <a:r>
              <a:rPr lang="en">
                <a:solidFill>
                  <a:srgbClr val="CCCCCC"/>
                </a:solidFill>
                <a:latin typeface="Roboto"/>
                <a:ea typeface="Roboto"/>
                <a:cs typeface="Roboto"/>
                <a:sym typeface="Roboto"/>
              </a:rPr>
              <a:t> abused.</a:t>
            </a:r>
            <a:endParaRPr>
              <a:solidFill>
                <a:srgbClr val="D9D9D9"/>
              </a:solidFill>
              <a:latin typeface="Roboto"/>
              <a:ea typeface="Roboto"/>
              <a:cs typeface="Roboto"/>
              <a:sym typeface="Roboto"/>
            </a:endParaRPr>
          </a:p>
        </p:txBody>
      </p:sp>
      <p:sp>
        <p:nvSpPr>
          <p:cNvPr id="203" name="!!tag2"/>
          <p:cNvSpPr/>
          <p:nvPr/>
        </p:nvSpPr>
        <p:spPr>
          <a:xfrm>
            <a:off x="4724700" y="3614650"/>
            <a:ext cx="13845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D9D9D9"/>
                </a:solidFill>
                <a:latin typeface="Roboto"/>
                <a:ea typeface="Roboto"/>
                <a:cs typeface="Roboto"/>
                <a:sym typeface="Roboto"/>
              </a:rPr>
              <a:t>No reasons.</a:t>
            </a:r>
            <a:endParaRPr b="1">
              <a:solidFill>
                <a:srgbClr val="CCCCCC"/>
              </a:solidFill>
              <a:latin typeface="Roboto"/>
              <a:ea typeface="Roboto"/>
              <a:cs typeface="Roboto"/>
              <a:sym typeface="Roboto"/>
            </a:endParaRPr>
          </a:p>
        </p:txBody>
      </p:sp>
      <p:sp>
        <p:nvSpPr>
          <p:cNvPr id="204" name="!!num"/>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5</a:t>
            </a:r>
            <a:endParaRPr sz="2000">
              <a:solidFill>
                <a:srgbClr val="F3F3F3"/>
              </a:solidFill>
              <a:latin typeface="Roboto Black"/>
              <a:ea typeface="Roboto Black"/>
              <a:cs typeface="Roboto Black"/>
              <a:sym typeface="Roboto Black"/>
            </a:endParaRPr>
          </a:p>
        </p:txBody>
      </p:sp>
      <p:cxnSp>
        <p:nvCxnSpPr>
          <p:cNvPr id="205" name="shape"/>
          <p:cNvCxnSpPr>
            <a:stCxn id="206" idx="0"/>
            <a:endCxn id="206" idx="0"/>
          </p:cNvCxnSpPr>
          <p:nvPr/>
        </p:nvCxnSpPr>
        <p:spPr>
          <a:xfrm>
            <a:off x="1131100" y="541975"/>
            <a:ext cx="0" cy="0"/>
          </a:xfrm>
          <a:prstGeom prst="straightConnector1">
            <a:avLst/>
          </a:prstGeom>
          <a:noFill/>
          <a:ln w="9525" cap="flat" cmpd="sng">
            <a:solidFill>
              <a:schemeClr val="dk2"/>
            </a:solidFill>
            <a:prstDash val="solid"/>
            <a:round/>
            <a:headEnd type="none" w="med" len="med"/>
            <a:tailEnd type="none" w="med" len="med"/>
          </a:ln>
        </p:spPr>
      </p:cxnSp>
      <p:pic>
        <p:nvPicPr>
          <p:cNvPr id="207" name="!!logo"/>
          <p:cNvPicPr preferRelativeResize="0"/>
          <p:nvPr/>
        </p:nvPicPr>
        <p:blipFill>
          <a:blip r:embed="rId5">
            <a:alphaModFix/>
          </a:blip>
          <a:stretch>
            <a:fillRect/>
          </a:stretch>
        </p:blipFill>
        <p:spPr>
          <a:xfrm>
            <a:off x="799515" y="599890"/>
            <a:ext cx="457200" cy="457200"/>
          </a:xfrm>
          <a:prstGeom prst="rect">
            <a:avLst/>
          </a:prstGeom>
          <a:noFill/>
          <a:ln>
            <a:noFill/>
          </a:ln>
        </p:spPr>
      </p:pic>
      <p:pic>
        <p:nvPicPr>
          <p:cNvPr id="2" name="!!vid5">
            <a:hlinkClick r:id="" action="ppaction://media"/>
            <a:extLst>
              <a:ext uri="{FF2B5EF4-FFF2-40B4-BE49-F238E27FC236}">
                <a16:creationId xmlns:a16="http://schemas.microsoft.com/office/drawing/2014/main" id="{0100A218-17F1-44BF-8E4B-5E55B8644D8D}"/>
              </a:ext>
            </a:extLst>
          </p:cNvPr>
          <p:cNvPicPr>
            <a:picLocks noChangeAspect="1"/>
          </p:cNvPicPr>
          <p:nvPr>
            <a:videoFile r:link="rId1"/>
            <p:extLst>
              <p:ext uri="{DAA4B4D4-6D71-4841-9C94-3DE7FCFB9230}">
                <p14:media xmlns:p14="http://schemas.microsoft.com/office/powerpoint/2010/main" r:embed="rId2">
                  <p14:trim st="13670"/>
                </p14:media>
              </p:ext>
            </p:extLst>
          </p:nvPr>
        </p:nvPicPr>
        <p:blipFill>
          <a:blip r:embed="rId6"/>
          <a:srcRect l="6549" r="18976"/>
          <a:stretch>
            <a:fillRect/>
          </a:stretch>
        </p:blipFill>
        <p:spPr>
          <a:xfrm>
            <a:off x="6812280" y="411480"/>
            <a:ext cx="1588957" cy="1600200"/>
          </a:xfrm>
          <a:prstGeom prst="roundRect">
            <a:avLst>
              <a:gd name="adj" fmla="val 6912"/>
            </a:avLst>
          </a:prstGeom>
          <a:ln w="19050">
            <a:solidFill>
              <a:schemeClr val="bg1"/>
            </a:solid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4">
          <a:extLst>
            <a:ext uri="{FF2B5EF4-FFF2-40B4-BE49-F238E27FC236}">
              <a16:creationId xmlns:a16="http://schemas.microsoft.com/office/drawing/2014/main" id="{73C6FA18-B608-AB8A-6AEA-7114DEB9F25F}"/>
            </a:ext>
          </a:extLst>
        </p:cNvPr>
        <p:cNvGrpSpPr/>
        <p:nvPr/>
      </p:nvGrpSpPr>
      <p:grpSpPr>
        <a:xfrm>
          <a:off x="0" y="0"/>
          <a:ext cx="0" cy="0"/>
          <a:chOff x="0" y="0"/>
          <a:chExt cx="0" cy="0"/>
        </a:xfrm>
      </p:grpSpPr>
      <p:sp>
        <p:nvSpPr>
          <p:cNvPr id="75" name="!!border">
            <a:extLst>
              <a:ext uri="{FF2B5EF4-FFF2-40B4-BE49-F238E27FC236}">
                <a16:creationId xmlns:a16="http://schemas.microsoft.com/office/drawing/2014/main" id="{4DFB5DC7-FFE9-4A76-5387-37289DC920F4}"/>
              </a:ext>
            </a:extLst>
          </p:cNvP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 name="!!body">
            <a:extLst>
              <a:ext uri="{FF2B5EF4-FFF2-40B4-BE49-F238E27FC236}">
                <a16:creationId xmlns:a16="http://schemas.microsoft.com/office/drawing/2014/main" id="{A6E07A79-4D15-1C69-D303-FCCE77DFF63C}"/>
              </a:ext>
            </a:extLst>
          </p:cNvPr>
          <p:cNvSpPr/>
          <p:nvPr/>
        </p:nvSpPr>
        <p:spPr>
          <a:xfrm>
            <a:off x="536775" y="3013150"/>
            <a:ext cx="5116538" cy="1643100"/>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CCCCCC"/>
                </a:solidFill>
                <a:latin typeface="Roboto"/>
                <a:ea typeface="Roboto"/>
                <a:cs typeface="Roboto"/>
                <a:sym typeface="Roboto"/>
              </a:rPr>
              <a:t>The impact of Brian’s statements alone would’ve been </a:t>
            </a:r>
            <a:r>
              <a:rPr lang="en-US" sz="1800" b="1" dirty="0">
                <a:solidFill>
                  <a:srgbClr val="CCCCCC"/>
                </a:solidFill>
                <a:latin typeface="Roboto"/>
                <a:ea typeface="Roboto"/>
                <a:cs typeface="Roboto"/>
                <a:sym typeface="Roboto"/>
              </a:rPr>
              <a:t>inconsequential</a:t>
            </a:r>
            <a:r>
              <a:rPr lang="en-US" sz="1800" dirty="0">
                <a:solidFill>
                  <a:srgbClr val="CCCCCC"/>
                </a:solidFill>
                <a:latin typeface="Roboto"/>
                <a:ea typeface="Roboto"/>
                <a:cs typeface="Roboto"/>
                <a:sym typeface="Roboto"/>
              </a:rPr>
              <a:t>. His target audience is </a:t>
            </a:r>
            <a:r>
              <a:rPr lang="en-US" sz="1800" b="1" dirty="0">
                <a:solidFill>
                  <a:srgbClr val="CCCCCC"/>
                </a:solidFill>
                <a:latin typeface="Roboto"/>
                <a:ea typeface="Roboto"/>
                <a:cs typeface="Roboto"/>
                <a:sym typeface="Roboto"/>
              </a:rPr>
              <a:t>minimally susceptible</a:t>
            </a:r>
            <a:r>
              <a:rPr lang="en-US" sz="1800" dirty="0">
                <a:solidFill>
                  <a:srgbClr val="CCCCCC"/>
                </a:solidFill>
                <a:latin typeface="Roboto"/>
                <a:ea typeface="Roboto"/>
                <a:cs typeface="Roboto"/>
                <a:sym typeface="Roboto"/>
              </a:rPr>
              <a:t> to these tactics and </a:t>
            </a:r>
            <a:r>
              <a:rPr lang="en-US" sz="1800" b="1" dirty="0">
                <a:solidFill>
                  <a:srgbClr val="CCCCCC"/>
                </a:solidFill>
                <a:latin typeface="Roboto"/>
                <a:ea typeface="Roboto"/>
                <a:cs typeface="Roboto"/>
                <a:sym typeface="Roboto"/>
              </a:rPr>
              <a:t>scarce at this location</a:t>
            </a:r>
            <a:r>
              <a:rPr lang="en-US" sz="1800" dirty="0">
                <a:solidFill>
                  <a:srgbClr val="CCCCCC"/>
                </a:solidFill>
                <a:latin typeface="Roboto"/>
                <a:ea typeface="Roboto"/>
                <a:cs typeface="Roboto"/>
                <a:sym typeface="Roboto"/>
              </a:rPr>
              <a:t>.</a:t>
            </a:r>
            <a:endParaRPr sz="1800" dirty="0">
              <a:solidFill>
                <a:srgbClr val="CCCCCC"/>
              </a:solidFill>
              <a:latin typeface="Roboto"/>
              <a:ea typeface="Roboto"/>
              <a:cs typeface="Roboto"/>
              <a:sym typeface="Roboto"/>
            </a:endParaRPr>
          </a:p>
        </p:txBody>
      </p:sp>
      <p:sp>
        <p:nvSpPr>
          <p:cNvPr id="78" name="!!heading1">
            <a:extLst>
              <a:ext uri="{FF2B5EF4-FFF2-40B4-BE49-F238E27FC236}">
                <a16:creationId xmlns:a16="http://schemas.microsoft.com/office/drawing/2014/main" id="{E1734DF1-01D4-AF9F-E007-6792387FB6D7}"/>
              </a:ext>
            </a:extLst>
          </p:cNvPr>
          <p:cNvSpPr/>
          <p:nvPr/>
        </p:nvSpPr>
        <p:spPr>
          <a:xfrm>
            <a:off x="536775" y="2423350"/>
            <a:ext cx="2141111"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3F3F3"/>
                </a:solidFill>
                <a:latin typeface="Roboto Black"/>
                <a:ea typeface="Roboto Black"/>
                <a:cs typeface="Roboto Black"/>
                <a:sym typeface="Roboto Black"/>
              </a:rPr>
              <a:t>Potential Impact</a:t>
            </a:r>
            <a:endParaRPr sz="2000" dirty="0">
              <a:solidFill>
                <a:srgbClr val="F3F3F3"/>
              </a:solidFill>
              <a:latin typeface="Roboto Black"/>
              <a:ea typeface="Roboto Black"/>
              <a:cs typeface="Roboto Black"/>
              <a:sym typeface="Roboto Black"/>
            </a:endParaRPr>
          </a:p>
        </p:txBody>
      </p:sp>
      <p:sp>
        <p:nvSpPr>
          <p:cNvPr id="83" name="!!tag3">
            <a:extLst>
              <a:ext uri="{FF2B5EF4-FFF2-40B4-BE49-F238E27FC236}">
                <a16:creationId xmlns:a16="http://schemas.microsoft.com/office/drawing/2014/main" id="{9ECAFCF4-5DC5-0CA0-C724-9AF4A2BF450D}"/>
              </a:ext>
            </a:extLst>
          </p:cNvPr>
          <p:cNvSpPr/>
          <p:nvPr/>
        </p:nvSpPr>
        <p:spPr>
          <a:xfrm>
            <a:off x="5926875" y="3013150"/>
            <a:ext cx="1275899"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D9D9D9"/>
                </a:solidFill>
                <a:latin typeface="Roboto"/>
                <a:ea typeface="Roboto"/>
                <a:cs typeface="Roboto"/>
                <a:sym typeface="Roboto"/>
              </a:rPr>
              <a:t>Low impact</a:t>
            </a:r>
            <a:endParaRPr b="1" dirty="0">
              <a:solidFill>
                <a:srgbClr val="D9D9D9"/>
              </a:solidFill>
              <a:latin typeface="Roboto"/>
              <a:ea typeface="Roboto"/>
              <a:cs typeface="Roboto"/>
              <a:sym typeface="Roboto"/>
            </a:endParaRPr>
          </a:p>
        </p:txBody>
      </p:sp>
      <p:sp>
        <p:nvSpPr>
          <p:cNvPr id="84" name="!!tag5">
            <a:extLst>
              <a:ext uri="{FF2B5EF4-FFF2-40B4-BE49-F238E27FC236}">
                <a16:creationId xmlns:a16="http://schemas.microsoft.com/office/drawing/2014/main" id="{15DF8193-2440-2449-19FB-9CD25309CAF1}"/>
              </a:ext>
            </a:extLst>
          </p:cNvPr>
          <p:cNvSpPr/>
          <p:nvPr/>
        </p:nvSpPr>
        <p:spPr>
          <a:xfrm>
            <a:off x="5926874" y="4063650"/>
            <a:ext cx="1980599"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Poor location choice</a:t>
            </a:r>
            <a:endParaRPr b="1" dirty="0">
              <a:solidFill>
                <a:srgbClr val="CCCCCC"/>
              </a:solidFill>
              <a:latin typeface="Roboto"/>
              <a:ea typeface="Roboto"/>
              <a:cs typeface="Roboto"/>
              <a:sym typeface="Roboto"/>
            </a:endParaRPr>
          </a:p>
        </p:txBody>
      </p:sp>
      <p:sp>
        <p:nvSpPr>
          <p:cNvPr id="85" name="!!tag4">
            <a:extLst>
              <a:ext uri="{FF2B5EF4-FFF2-40B4-BE49-F238E27FC236}">
                <a16:creationId xmlns:a16="http://schemas.microsoft.com/office/drawing/2014/main" id="{73DF0B8C-4008-36FC-68FC-29510656E777}"/>
              </a:ext>
            </a:extLst>
          </p:cNvPr>
          <p:cNvSpPr/>
          <p:nvPr/>
        </p:nvSpPr>
        <p:spPr>
          <a:xfrm>
            <a:off x="5926875" y="3538400"/>
            <a:ext cx="1890495"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Resistant audience</a:t>
            </a:r>
            <a:endParaRPr b="1" dirty="0">
              <a:solidFill>
                <a:srgbClr val="CCCCCC"/>
              </a:solidFill>
              <a:latin typeface="Roboto"/>
              <a:ea typeface="Roboto"/>
              <a:cs typeface="Roboto"/>
              <a:sym typeface="Roboto"/>
            </a:endParaRPr>
          </a:p>
        </p:txBody>
      </p:sp>
      <p:sp>
        <p:nvSpPr>
          <p:cNvPr id="86" name="!!num">
            <a:extLst>
              <a:ext uri="{FF2B5EF4-FFF2-40B4-BE49-F238E27FC236}">
                <a16:creationId xmlns:a16="http://schemas.microsoft.com/office/drawing/2014/main" id="{4A0132ED-C3F0-33A0-E405-CE6AB7A23E8F}"/>
              </a:ext>
            </a:extLst>
          </p:cNvPr>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3F3F3"/>
                </a:solidFill>
                <a:latin typeface="Roboto Black"/>
                <a:ea typeface="Roboto Black"/>
                <a:cs typeface="Roboto Black"/>
                <a:sym typeface="Roboto Black"/>
              </a:rPr>
              <a:t>5</a:t>
            </a:r>
          </a:p>
        </p:txBody>
      </p:sp>
      <p:sp>
        <p:nvSpPr>
          <p:cNvPr id="5" name="!!body">
            <a:extLst>
              <a:ext uri="{FF2B5EF4-FFF2-40B4-BE49-F238E27FC236}">
                <a16:creationId xmlns:a16="http://schemas.microsoft.com/office/drawing/2014/main" id="{E7F52E89-51D0-F60E-8208-3E646132BE9E}"/>
              </a:ext>
            </a:extLst>
          </p:cNvPr>
          <p:cNvSpPr/>
          <p:nvPr/>
        </p:nvSpPr>
        <p:spPr>
          <a:xfrm>
            <a:off x="536774" y="1008750"/>
            <a:ext cx="5116539" cy="1182907"/>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CCCCCC"/>
                </a:solidFill>
                <a:latin typeface="Roboto"/>
                <a:ea typeface="Roboto"/>
                <a:cs typeface="Roboto"/>
                <a:sym typeface="Roboto"/>
              </a:rPr>
              <a:t>Brian’s ideal audience is </a:t>
            </a:r>
            <a:r>
              <a:rPr lang="en-US" sz="1800" b="1" dirty="0">
                <a:solidFill>
                  <a:srgbClr val="CCCCCC"/>
                </a:solidFill>
                <a:latin typeface="Roboto"/>
                <a:ea typeface="Roboto"/>
                <a:cs typeface="Roboto"/>
                <a:sym typeface="Roboto"/>
              </a:rPr>
              <a:t>undecided voters </a:t>
            </a:r>
            <a:r>
              <a:rPr lang="en-US" sz="1800" dirty="0">
                <a:solidFill>
                  <a:srgbClr val="CCCCCC"/>
                </a:solidFill>
                <a:latin typeface="Roboto"/>
                <a:ea typeface="Roboto"/>
                <a:cs typeface="Roboto"/>
                <a:sym typeface="Roboto"/>
              </a:rPr>
              <a:t>on the issue of </a:t>
            </a:r>
            <a:r>
              <a:rPr lang="en-US" sz="1800" b="1" dirty="0">
                <a:solidFill>
                  <a:srgbClr val="CCCCCC"/>
                </a:solidFill>
                <a:latin typeface="Roboto"/>
                <a:ea typeface="Roboto"/>
                <a:cs typeface="Roboto"/>
                <a:sym typeface="Roboto"/>
              </a:rPr>
              <a:t>marijuana legalization</a:t>
            </a:r>
            <a:r>
              <a:rPr lang="en-US" sz="1800" dirty="0">
                <a:solidFill>
                  <a:srgbClr val="CCCCCC"/>
                </a:solidFill>
                <a:latin typeface="Roboto"/>
                <a:ea typeface="Roboto"/>
                <a:cs typeface="Roboto"/>
                <a:sym typeface="Roboto"/>
              </a:rPr>
              <a:t>, but he ends up targeting… </a:t>
            </a:r>
            <a:r>
              <a:rPr lang="en-US" sz="1800" b="1" dirty="0">
                <a:solidFill>
                  <a:srgbClr val="CCCCCC"/>
                </a:solidFill>
                <a:latin typeface="Roboto"/>
                <a:ea typeface="Roboto"/>
                <a:cs typeface="Roboto"/>
                <a:sym typeface="Roboto"/>
              </a:rPr>
              <a:t>a park at noon</a:t>
            </a:r>
            <a:r>
              <a:rPr lang="en-US" sz="1800" dirty="0">
                <a:solidFill>
                  <a:srgbClr val="CCCCCC"/>
                </a:solidFill>
                <a:latin typeface="Roboto"/>
                <a:ea typeface="Roboto"/>
                <a:cs typeface="Roboto"/>
                <a:sym typeface="Roboto"/>
              </a:rPr>
              <a:t>.</a:t>
            </a:r>
            <a:endParaRPr sz="1800" dirty="0">
              <a:solidFill>
                <a:srgbClr val="CCCCCC"/>
              </a:solidFill>
              <a:latin typeface="Roboto"/>
              <a:ea typeface="Roboto"/>
              <a:cs typeface="Roboto"/>
              <a:sym typeface="Roboto"/>
            </a:endParaRPr>
          </a:p>
        </p:txBody>
      </p:sp>
      <p:sp>
        <p:nvSpPr>
          <p:cNvPr id="6" name="!!title">
            <a:extLst>
              <a:ext uri="{FF2B5EF4-FFF2-40B4-BE49-F238E27FC236}">
                <a16:creationId xmlns:a16="http://schemas.microsoft.com/office/drawing/2014/main" id="{037F5F14-9576-294F-6DD3-45583AAF771A}"/>
              </a:ext>
            </a:extLst>
          </p:cNvPr>
          <p:cNvSpPr/>
          <p:nvPr/>
        </p:nvSpPr>
        <p:spPr>
          <a:xfrm>
            <a:off x="536775" y="418950"/>
            <a:ext cx="2409625"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3F3F3"/>
                </a:solidFill>
                <a:latin typeface="Roboto Black"/>
                <a:ea typeface="Roboto Black"/>
                <a:cs typeface="Roboto Black"/>
                <a:sym typeface="Roboto Black"/>
              </a:rPr>
              <a:t>Intended Audience</a:t>
            </a:r>
            <a:endParaRPr sz="2000" dirty="0">
              <a:solidFill>
                <a:srgbClr val="F3F3F3"/>
              </a:solidFill>
              <a:latin typeface="Roboto Black"/>
              <a:ea typeface="Roboto Black"/>
              <a:cs typeface="Roboto Black"/>
              <a:sym typeface="Roboto Black"/>
            </a:endParaRPr>
          </a:p>
        </p:txBody>
      </p:sp>
      <p:sp>
        <p:nvSpPr>
          <p:cNvPr id="7" name="!!tag1">
            <a:extLst>
              <a:ext uri="{FF2B5EF4-FFF2-40B4-BE49-F238E27FC236}">
                <a16:creationId xmlns:a16="http://schemas.microsoft.com/office/drawing/2014/main" id="{E800235B-09E6-7532-4D31-0252E5380488}"/>
              </a:ext>
            </a:extLst>
          </p:cNvPr>
          <p:cNvSpPr/>
          <p:nvPr/>
        </p:nvSpPr>
        <p:spPr>
          <a:xfrm>
            <a:off x="5936643" y="1008750"/>
            <a:ext cx="1723331"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D9D9D9"/>
                </a:solidFill>
                <a:latin typeface="Roboto"/>
                <a:ea typeface="Roboto"/>
                <a:cs typeface="Roboto"/>
                <a:sym typeface="Roboto"/>
              </a:rPr>
              <a:t>Undecided voters</a:t>
            </a:r>
            <a:endParaRPr b="1" dirty="0">
              <a:solidFill>
                <a:srgbClr val="D9D9D9"/>
              </a:solidFill>
              <a:latin typeface="Roboto"/>
              <a:ea typeface="Roboto"/>
              <a:cs typeface="Roboto"/>
              <a:sym typeface="Roboto"/>
            </a:endParaRPr>
          </a:p>
        </p:txBody>
      </p:sp>
      <p:sp>
        <p:nvSpPr>
          <p:cNvPr id="9" name="!!tag2">
            <a:extLst>
              <a:ext uri="{FF2B5EF4-FFF2-40B4-BE49-F238E27FC236}">
                <a16:creationId xmlns:a16="http://schemas.microsoft.com/office/drawing/2014/main" id="{0517E1D9-BF4B-DB06-FF23-14EB3B101CD2}"/>
              </a:ext>
            </a:extLst>
          </p:cNvPr>
          <p:cNvSpPr/>
          <p:nvPr/>
        </p:nvSpPr>
        <p:spPr>
          <a:xfrm>
            <a:off x="5936643" y="1534000"/>
            <a:ext cx="1198675"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Parkgoers</a:t>
            </a:r>
            <a:endParaRPr b="1" dirty="0">
              <a:solidFill>
                <a:srgbClr val="CCCCCC"/>
              </a:solidFill>
              <a:latin typeface="Roboto"/>
              <a:ea typeface="Roboto"/>
              <a:cs typeface="Roboto"/>
              <a:sym typeface="Roboto"/>
            </a:endParaRPr>
          </a:p>
        </p:txBody>
      </p:sp>
    </p:spTree>
    <p:extLst>
      <p:ext uri="{BB962C8B-B14F-4D97-AF65-F5344CB8AC3E}">
        <p14:creationId xmlns:p14="http://schemas.microsoft.com/office/powerpoint/2010/main" val="42122581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1"/>
        <p:cNvGrpSpPr/>
        <p:nvPr/>
      </p:nvGrpSpPr>
      <p:grpSpPr>
        <a:xfrm>
          <a:off x="0" y="0"/>
          <a:ext cx="0" cy="0"/>
          <a:chOff x="0" y="0"/>
          <a:chExt cx="0" cy="0"/>
        </a:xfrm>
      </p:grpSpPr>
      <p:sp>
        <p:nvSpPr>
          <p:cNvPr id="212"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15" name="!!tag2"/>
          <p:cNvSpPr/>
          <p:nvPr/>
        </p:nvSpPr>
        <p:spPr>
          <a:xfrm>
            <a:off x="2869200" y="3491825"/>
            <a:ext cx="15504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Go away now.</a:t>
            </a:r>
            <a:endParaRPr b="1">
              <a:solidFill>
                <a:srgbClr val="CCCCCC"/>
              </a:solidFill>
              <a:latin typeface="Roboto"/>
              <a:ea typeface="Roboto"/>
              <a:cs typeface="Roboto"/>
              <a:sym typeface="Roboto"/>
            </a:endParaRPr>
          </a:p>
        </p:txBody>
      </p:sp>
      <p:sp>
        <p:nvSpPr>
          <p:cNvPr id="213" name="!!tag1"/>
          <p:cNvSpPr/>
          <p:nvPr/>
        </p:nvSpPr>
        <p:spPr>
          <a:xfrm>
            <a:off x="1675925" y="3491825"/>
            <a:ext cx="10371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Thanks!</a:t>
            </a:r>
            <a:endParaRPr b="1">
              <a:solidFill>
                <a:srgbClr val="CCCCCC"/>
              </a:solidFill>
              <a:latin typeface="Roboto"/>
              <a:ea typeface="Roboto"/>
              <a:cs typeface="Roboto"/>
              <a:sym typeface="Roboto"/>
            </a:endParaRPr>
          </a:p>
        </p:txBody>
      </p:sp>
      <p:sp>
        <p:nvSpPr>
          <p:cNvPr id="214" name="!!title"/>
          <p:cNvSpPr/>
          <p:nvPr/>
        </p:nvSpPr>
        <p:spPr>
          <a:xfrm>
            <a:off x="1675925" y="1211575"/>
            <a:ext cx="5670900" cy="20694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0">
                <a:solidFill>
                  <a:srgbClr val="F3F3F3"/>
                </a:solidFill>
                <a:latin typeface="Roboto Black"/>
                <a:ea typeface="Roboto Black"/>
                <a:cs typeface="Roboto Black"/>
                <a:sym typeface="Roboto Black"/>
              </a:rPr>
              <a:t>that’s enough of the internet!</a:t>
            </a:r>
            <a:endParaRPr sz="6000">
              <a:solidFill>
                <a:srgbClr val="F3F3F3"/>
              </a:solidFill>
              <a:latin typeface="Roboto Black"/>
              <a:ea typeface="Roboto Black"/>
              <a:cs typeface="Roboto Black"/>
              <a:sym typeface="Roboto Black"/>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1"/>
        <p:cNvGrpSpPr/>
        <p:nvPr/>
      </p:nvGrpSpPr>
      <p:grpSpPr>
        <a:xfrm>
          <a:off x="0" y="0"/>
          <a:ext cx="0" cy="0"/>
          <a:chOff x="0" y="0"/>
          <a:chExt cx="0" cy="0"/>
        </a:xfrm>
      </p:grpSpPr>
      <p:sp>
        <p:nvSpPr>
          <p:cNvPr id="62"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 name="!!title"/>
          <p:cNvSpPr/>
          <p:nvPr/>
        </p:nvSpPr>
        <p:spPr>
          <a:xfrm>
            <a:off x="906150" y="530675"/>
            <a:ext cx="7331700" cy="7935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4000">
                <a:solidFill>
                  <a:srgbClr val="F3F3F3"/>
                </a:solidFill>
                <a:latin typeface="Roboto Black"/>
                <a:ea typeface="Roboto Black"/>
                <a:cs typeface="Roboto Black"/>
                <a:sym typeface="Roboto Black"/>
              </a:rPr>
              <a:t>i thought you were American.</a:t>
            </a:r>
            <a:endParaRPr sz="4000">
              <a:solidFill>
                <a:srgbClr val="F3F3F3"/>
              </a:solidFill>
              <a:latin typeface="Roboto Black"/>
              <a:ea typeface="Roboto Black"/>
              <a:cs typeface="Roboto Black"/>
              <a:sym typeface="Roboto Black"/>
            </a:endParaRPr>
          </a:p>
        </p:txBody>
      </p:sp>
      <p:sp>
        <p:nvSpPr>
          <p:cNvPr id="66" name="!!tag2"/>
          <p:cNvSpPr/>
          <p:nvPr/>
        </p:nvSpPr>
        <p:spPr>
          <a:xfrm>
            <a:off x="5817875" y="2351700"/>
            <a:ext cx="13863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Unattributed</a:t>
            </a:r>
            <a:endParaRPr b="1">
              <a:solidFill>
                <a:srgbClr val="CCCCCC"/>
              </a:solidFill>
              <a:latin typeface="Roboto"/>
              <a:ea typeface="Roboto"/>
              <a:cs typeface="Roboto"/>
              <a:sym typeface="Roboto"/>
            </a:endParaRPr>
          </a:p>
        </p:txBody>
      </p:sp>
      <p:sp>
        <p:nvSpPr>
          <p:cNvPr id="68" name="!!tag1"/>
          <p:cNvSpPr/>
          <p:nvPr/>
        </p:nvSpPr>
        <p:spPr>
          <a:xfrm>
            <a:off x="5817875" y="1780625"/>
            <a:ext cx="21756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Originally posted to   .</a:t>
            </a:r>
            <a:endParaRPr b="1" baseline="30000">
              <a:solidFill>
                <a:srgbClr val="CCCCCC"/>
              </a:solidFill>
              <a:latin typeface="Roboto"/>
              <a:ea typeface="Roboto"/>
              <a:cs typeface="Roboto"/>
              <a:sym typeface="Roboto"/>
            </a:endParaRPr>
          </a:p>
        </p:txBody>
      </p:sp>
      <p:pic>
        <p:nvPicPr>
          <p:cNvPr id="69" name="!!tag1"/>
          <p:cNvPicPr preferRelativeResize="0"/>
          <p:nvPr/>
        </p:nvPicPr>
        <p:blipFill>
          <a:blip r:embed="rId5">
            <a:alphaModFix/>
          </a:blip>
          <a:stretch>
            <a:fillRect/>
          </a:stretch>
        </p:blipFill>
        <p:spPr>
          <a:xfrm>
            <a:off x="7661777" y="1909463"/>
            <a:ext cx="182400" cy="182400"/>
          </a:xfrm>
          <a:prstGeom prst="roundRect">
            <a:avLst>
              <a:gd name="adj" fmla="val 24416"/>
            </a:avLst>
          </a:prstGeom>
          <a:noFill/>
          <a:ln>
            <a:noFill/>
          </a:ln>
        </p:spPr>
      </p:pic>
      <p:sp>
        <p:nvSpPr>
          <p:cNvPr id="70" name="!!num"/>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1</a:t>
            </a:r>
            <a:endParaRPr sz="2000">
              <a:solidFill>
                <a:srgbClr val="F3F3F3"/>
              </a:solidFill>
              <a:latin typeface="Roboto Black"/>
              <a:ea typeface="Roboto Black"/>
              <a:cs typeface="Roboto Black"/>
              <a:sym typeface="Roboto Black"/>
            </a:endParaRPr>
          </a:p>
        </p:txBody>
      </p:sp>
      <p:pic>
        <p:nvPicPr>
          <p:cNvPr id="2" name="!!vid1">
            <a:hlinkClick r:id="" action="ppaction://media"/>
            <a:extLst>
              <a:ext uri="{FF2B5EF4-FFF2-40B4-BE49-F238E27FC236}">
                <a16:creationId xmlns:a16="http://schemas.microsoft.com/office/drawing/2014/main" id="{D24B51E1-6D1E-45C7-2862-6CF93E63B6F3}"/>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906149" y="1780613"/>
            <a:ext cx="4813333" cy="2707500"/>
          </a:xfrm>
          <a:prstGeom prst="roundRect">
            <a:avLst>
              <a:gd name="adj" fmla="val 6912"/>
            </a:avLst>
          </a:prstGeom>
          <a:ln w="19050">
            <a:solidFill>
              <a:schemeClr val="bg1"/>
            </a:solid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advClick="0" advTm="1000">
        <p159:morph option="byObject"/>
      </p:transition>
    </mc:Choice>
    <mc:Fallback>
      <p:transition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4"/>
        <p:cNvGrpSpPr/>
        <p:nvPr/>
      </p:nvGrpSpPr>
      <p:grpSpPr>
        <a:xfrm>
          <a:off x="0" y="0"/>
          <a:ext cx="0" cy="0"/>
          <a:chOff x="0" y="0"/>
          <a:chExt cx="0" cy="0"/>
        </a:xfrm>
      </p:grpSpPr>
      <p:sp>
        <p:nvSpPr>
          <p:cNvPr id="75"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 name="!!title"/>
          <p:cNvSpPr/>
          <p:nvPr/>
        </p:nvSpPr>
        <p:spPr>
          <a:xfrm>
            <a:off x="536775" y="403500"/>
            <a:ext cx="5735400" cy="1608600"/>
          </a:xfrm>
          <a:prstGeom prst="roundRect">
            <a:avLst>
              <a:gd name="adj" fmla="val 8661"/>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4000">
                <a:solidFill>
                  <a:srgbClr val="F3F3F3"/>
                </a:solidFill>
                <a:latin typeface="Roboto Black"/>
                <a:ea typeface="Roboto Black"/>
                <a:cs typeface="Roboto Black"/>
                <a:sym typeface="Roboto Black"/>
              </a:rPr>
              <a:t>        False Dichotomy</a:t>
            </a:r>
            <a:endParaRPr sz="4000">
              <a:solidFill>
                <a:srgbClr val="F3F3F3"/>
              </a:solidFill>
              <a:latin typeface="Roboto Black"/>
              <a:ea typeface="Roboto Black"/>
              <a:cs typeface="Roboto Black"/>
              <a:sym typeface="Roboto Black"/>
            </a:endParaRPr>
          </a:p>
          <a:p>
            <a:pPr marL="0" lvl="0" indent="0" algn="l" rtl="0">
              <a:spcBef>
                <a:spcPts val="0"/>
              </a:spcBef>
              <a:spcAft>
                <a:spcPts val="0"/>
              </a:spcAft>
              <a:buNone/>
            </a:pPr>
            <a:endParaRPr sz="800">
              <a:solidFill>
                <a:srgbClr val="F3F3F3"/>
              </a:solidFill>
              <a:latin typeface="Roboto Black"/>
              <a:ea typeface="Roboto Black"/>
              <a:cs typeface="Roboto Black"/>
              <a:sym typeface="Roboto Black"/>
            </a:endParaRPr>
          </a:p>
          <a:p>
            <a:pPr marL="0" lvl="0" indent="0" algn="l" rtl="0">
              <a:spcBef>
                <a:spcPts val="0"/>
              </a:spcBef>
              <a:spcAft>
                <a:spcPts val="0"/>
              </a:spcAft>
              <a:buNone/>
            </a:pPr>
            <a:r>
              <a:rPr lang="en" sz="1800">
                <a:solidFill>
                  <a:srgbClr val="CCCCCC"/>
                </a:solidFill>
                <a:latin typeface="Roboto"/>
                <a:ea typeface="Roboto"/>
                <a:cs typeface="Roboto"/>
                <a:sym typeface="Roboto"/>
              </a:rPr>
              <a:t>T</a:t>
            </a:r>
            <a:r>
              <a:rPr lang="en" sz="1800" b="1">
                <a:solidFill>
                  <a:srgbClr val="CCCCCC"/>
                </a:solidFill>
                <a:latin typeface="Roboto"/>
                <a:ea typeface="Roboto"/>
                <a:cs typeface="Roboto"/>
                <a:sym typeface="Roboto"/>
              </a:rPr>
              <a:t>wo categories</a:t>
            </a:r>
            <a:r>
              <a:rPr lang="en" sz="1800">
                <a:solidFill>
                  <a:srgbClr val="CCCCCC"/>
                </a:solidFill>
                <a:latin typeface="Roboto"/>
                <a:ea typeface="Roboto"/>
                <a:cs typeface="Roboto"/>
                <a:sym typeface="Roboto"/>
              </a:rPr>
              <a:t> are presented as </a:t>
            </a:r>
            <a:r>
              <a:rPr lang="en" sz="1800" b="1">
                <a:solidFill>
                  <a:srgbClr val="CCCCCC"/>
                </a:solidFill>
                <a:latin typeface="Roboto"/>
                <a:ea typeface="Roboto"/>
                <a:cs typeface="Roboto"/>
                <a:sym typeface="Roboto"/>
              </a:rPr>
              <a:t>mutually exclusive</a:t>
            </a:r>
            <a:r>
              <a:rPr lang="en" sz="1800">
                <a:solidFill>
                  <a:srgbClr val="CCCCCC"/>
                </a:solidFill>
                <a:latin typeface="Roboto"/>
                <a:ea typeface="Roboto"/>
                <a:cs typeface="Roboto"/>
                <a:sym typeface="Roboto"/>
              </a:rPr>
              <a:t>, but they </a:t>
            </a:r>
            <a:r>
              <a:rPr lang="en" sz="1800" b="1">
                <a:solidFill>
                  <a:srgbClr val="CCCCCC"/>
                </a:solidFill>
                <a:latin typeface="Roboto"/>
                <a:ea typeface="Roboto"/>
                <a:cs typeface="Roboto"/>
                <a:sym typeface="Roboto"/>
              </a:rPr>
              <a:t>are not</a:t>
            </a:r>
            <a:r>
              <a:rPr lang="en" sz="1800">
                <a:solidFill>
                  <a:srgbClr val="CCCCCC"/>
                </a:solidFill>
                <a:latin typeface="Roboto"/>
                <a:ea typeface="Roboto"/>
                <a:cs typeface="Roboto"/>
                <a:sym typeface="Roboto"/>
              </a:rPr>
              <a:t>.</a:t>
            </a:r>
            <a:endParaRPr sz="4000">
              <a:solidFill>
                <a:srgbClr val="F3F3F3"/>
              </a:solidFill>
              <a:latin typeface="Roboto Black"/>
              <a:ea typeface="Roboto Black"/>
              <a:cs typeface="Roboto Black"/>
              <a:sym typeface="Roboto Black"/>
            </a:endParaRPr>
          </a:p>
        </p:txBody>
      </p:sp>
      <p:sp>
        <p:nvSpPr>
          <p:cNvPr id="77" name="!!body"/>
          <p:cNvSpPr/>
          <p:nvPr/>
        </p:nvSpPr>
        <p:spPr>
          <a:xfrm>
            <a:off x="536775" y="3013150"/>
            <a:ext cx="4026900" cy="1643100"/>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D9D9D9"/>
                </a:solidFill>
                <a:latin typeface="Roboto"/>
                <a:ea typeface="Roboto"/>
                <a:cs typeface="Roboto"/>
                <a:sym typeface="Roboto"/>
              </a:rPr>
              <a:t>Conclusion</a:t>
            </a:r>
            <a:r>
              <a:rPr lang="en" sz="1800">
                <a:solidFill>
                  <a:srgbClr val="CCCCCC"/>
                </a:solidFill>
                <a:latin typeface="Roboto"/>
                <a:ea typeface="Roboto"/>
                <a:cs typeface="Roboto"/>
                <a:sym typeface="Roboto"/>
              </a:rPr>
              <a:t>: Not American</a:t>
            </a:r>
            <a:endParaRPr sz="1800">
              <a:solidFill>
                <a:srgbClr val="CCCCCC"/>
              </a:solidFill>
              <a:latin typeface="Roboto"/>
              <a:ea typeface="Roboto"/>
              <a:cs typeface="Roboto"/>
              <a:sym typeface="Roboto"/>
            </a:endParaRPr>
          </a:p>
          <a:p>
            <a:pPr marL="0" lvl="0" indent="0" algn="l" rtl="0">
              <a:spcBef>
                <a:spcPts val="0"/>
              </a:spcBef>
              <a:spcAft>
                <a:spcPts val="0"/>
              </a:spcAft>
              <a:buNone/>
            </a:pPr>
            <a:r>
              <a:rPr lang="en" sz="1800" b="1">
                <a:solidFill>
                  <a:srgbClr val="D9D9D9"/>
                </a:solidFill>
                <a:latin typeface="Roboto"/>
                <a:ea typeface="Roboto"/>
                <a:cs typeface="Roboto"/>
                <a:sym typeface="Roboto"/>
              </a:rPr>
              <a:t>Reason</a:t>
            </a:r>
            <a:r>
              <a:rPr lang="en" sz="1800">
                <a:solidFill>
                  <a:srgbClr val="CCCCCC"/>
                </a:solidFill>
                <a:latin typeface="Roboto"/>
                <a:ea typeface="Roboto"/>
                <a:cs typeface="Roboto"/>
                <a:sym typeface="Roboto"/>
              </a:rPr>
              <a:t>: Lesbian</a:t>
            </a:r>
            <a:endParaRPr sz="1800">
              <a:solidFill>
                <a:srgbClr val="CCCCCC"/>
              </a:solidFill>
              <a:latin typeface="Roboto"/>
              <a:ea typeface="Roboto"/>
              <a:cs typeface="Roboto"/>
              <a:sym typeface="Roboto"/>
            </a:endParaRPr>
          </a:p>
          <a:p>
            <a:pPr marL="0" lvl="0" indent="0" algn="l" rtl="0">
              <a:spcBef>
                <a:spcPts val="0"/>
              </a:spcBef>
              <a:spcAft>
                <a:spcPts val="0"/>
              </a:spcAft>
              <a:buNone/>
            </a:pPr>
            <a:endParaRPr sz="1800">
              <a:solidFill>
                <a:srgbClr val="CCCCCC"/>
              </a:solidFill>
              <a:latin typeface="Roboto"/>
              <a:ea typeface="Roboto"/>
              <a:cs typeface="Roboto"/>
              <a:sym typeface="Roboto"/>
            </a:endParaRPr>
          </a:p>
          <a:p>
            <a:pPr marL="0" lvl="0" indent="0" algn="l" rtl="0">
              <a:spcBef>
                <a:spcPts val="0"/>
              </a:spcBef>
              <a:spcAft>
                <a:spcPts val="0"/>
              </a:spcAft>
              <a:buNone/>
            </a:pPr>
            <a:r>
              <a:rPr lang="en" sz="1800">
                <a:solidFill>
                  <a:srgbClr val="CCCCCC"/>
                </a:solidFill>
                <a:latin typeface="Roboto"/>
                <a:ea typeface="Roboto"/>
                <a:cs typeface="Roboto"/>
                <a:sym typeface="Roboto"/>
              </a:rPr>
              <a:t>You </a:t>
            </a:r>
            <a:r>
              <a:rPr lang="en" sz="1800" b="1">
                <a:solidFill>
                  <a:srgbClr val="CCCCCC"/>
                </a:solidFill>
                <a:latin typeface="Roboto"/>
                <a:ea typeface="Roboto"/>
                <a:cs typeface="Roboto"/>
                <a:sym typeface="Roboto"/>
              </a:rPr>
              <a:t>can’t be </a:t>
            </a:r>
            <a:r>
              <a:rPr lang="en" sz="1800">
                <a:solidFill>
                  <a:srgbClr val="CCCCCC"/>
                </a:solidFill>
                <a:latin typeface="Roboto"/>
                <a:ea typeface="Roboto"/>
                <a:cs typeface="Roboto"/>
                <a:sym typeface="Roboto"/>
              </a:rPr>
              <a:t>American </a:t>
            </a:r>
            <a:r>
              <a:rPr lang="en" sz="1800" b="1">
                <a:solidFill>
                  <a:srgbClr val="CCCCCC"/>
                </a:solidFill>
                <a:latin typeface="Roboto"/>
                <a:ea typeface="Roboto"/>
                <a:cs typeface="Roboto"/>
                <a:sym typeface="Roboto"/>
              </a:rPr>
              <a:t>if you are</a:t>
            </a:r>
            <a:endParaRPr sz="1800" b="1">
              <a:solidFill>
                <a:srgbClr val="CCCCCC"/>
              </a:solidFill>
              <a:latin typeface="Roboto"/>
              <a:ea typeface="Roboto"/>
              <a:cs typeface="Roboto"/>
              <a:sym typeface="Roboto"/>
            </a:endParaRPr>
          </a:p>
          <a:p>
            <a:pPr marL="0" lvl="0" indent="0" algn="l" rtl="0">
              <a:spcBef>
                <a:spcPts val="0"/>
              </a:spcBef>
              <a:spcAft>
                <a:spcPts val="0"/>
              </a:spcAft>
              <a:buNone/>
            </a:pPr>
            <a:r>
              <a:rPr lang="en" sz="1800">
                <a:solidFill>
                  <a:srgbClr val="CCCCCC"/>
                </a:solidFill>
                <a:latin typeface="Roboto"/>
                <a:ea typeface="Roboto"/>
                <a:cs typeface="Roboto"/>
                <a:sym typeface="Roboto"/>
              </a:rPr>
              <a:t>lesbian.</a:t>
            </a:r>
            <a:endParaRPr sz="1800">
              <a:solidFill>
                <a:srgbClr val="CCCCCC"/>
              </a:solidFill>
              <a:latin typeface="Roboto"/>
              <a:ea typeface="Roboto"/>
              <a:cs typeface="Roboto"/>
              <a:sym typeface="Roboto"/>
            </a:endParaRPr>
          </a:p>
        </p:txBody>
      </p:sp>
      <p:sp>
        <p:nvSpPr>
          <p:cNvPr id="78" name="!!heading1"/>
          <p:cNvSpPr/>
          <p:nvPr/>
        </p:nvSpPr>
        <p:spPr>
          <a:xfrm>
            <a:off x="536775" y="2423350"/>
            <a:ext cx="2502058"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3F3F3"/>
                </a:solidFill>
                <a:latin typeface="Roboto Black"/>
                <a:ea typeface="Roboto Black"/>
                <a:cs typeface="Roboto Black"/>
                <a:sym typeface="Roboto Black"/>
              </a:rPr>
              <a:t>Author’s Reasoning</a:t>
            </a:r>
            <a:endParaRPr sz="2000">
              <a:solidFill>
                <a:srgbClr val="F3F3F3"/>
              </a:solidFill>
              <a:latin typeface="Roboto Black"/>
              <a:ea typeface="Roboto Black"/>
              <a:cs typeface="Roboto Black"/>
              <a:sym typeface="Roboto Black"/>
            </a:endParaRPr>
          </a:p>
        </p:txBody>
      </p:sp>
      <p:grpSp>
        <p:nvGrpSpPr>
          <p:cNvPr id="79" name="!!logo"/>
          <p:cNvGrpSpPr/>
          <p:nvPr/>
        </p:nvGrpSpPr>
        <p:grpSpPr>
          <a:xfrm>
            <a:off x="698300" y="656400"/>
            <a:ext cx="821100" cy="440100"/>
            <a:chOff x="1003100" y="580200"/>
            <a:chExt cx="821100" cy="440100"/>
          </a:xfrm>
        </p:grpSpPr>
        <p:sp>
          <p:nvSpPr>
            <p:cNvPr id="80" name="Google Shape;80;p15"/>
            <p:cNvSpPr/>
            <p:nvPr/>
          </p:nvSpPr>
          <p:spPr>
            <a:xfrm>
              <a:off x="1003100" y="580200"/>
              <a:ext cx="440100" cy="4401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Roboto Black"/>
                  <a:ea typeface="Roboto Black"/>
                  <a:cs typeface="Roboto Black"/>
                  <a:sym typeface="Roboto Black"/>
                </a:rPr>
                <a:t>A</a:t>
              </a:r>
              <a:endParaRPr sz="2000">
                <a:latin typeface="Roboto Black"/>
                <a:ea typeface="Roboto Black"/>
                <a:cs typeface="Roboto Black"/>
                <a:sym typeface="Roboto Black"/>
              </a:endParaRPr>
            </a:p>
          </p:txBody>
        </p:sp>
        <p:sp>
          <p:nvSpPr>
            <p:cNvPr id="81" name="Google Shape;81;p15"/>
            <p:cNvSpPr/>
            <p:nvPr/>
          </p:nvSpPr>
          <p:spPr>
            <a:xfrm>
              <a:off x="1384100" y="580200"/>
              <a:ext cx="440100" cy="440100"/>
            </a:xfrm>
            <a:prstGeom prst="ellipse">
              <a:avLst/>
            </a:prstGeom>
            <a:solidFill>
              <a:schemeClr val="dk1"/>
            </a:solidFill>
            <a:ln w="3810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B</a:t>
              </a:r>
              <a:endParaRPr sz="2000">
                <a:solidFill>
                  <a:srgbClr val="F3F3F3"/>
                </a:solidFill>
                <a:latin typeface="Roboto Black"/>
                <a:ea typeface="Roboto Black"/>
                <a:cs typeface="Roboto Black"/>
                <a:sym typeface="Roboto Black"/>
              </a:endParaRPr>
            </a:p>
          </p:txBody>
        </p:sp>
      </p:grpSp>
      <p:sp>
        <p:nvSpPr>
          <p:cNvPr id="83" name="!!tag1"/>
          <p:cNvSpPr/>
          <p:nvPr/>
        </p:nvSpPr>
        <p:spPr>
          <a:xfrm>
            <a:off x="4724700" y="3089400"/>
            <a:ext cx="19806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CCCCCC"/>
                </a:solidFill>
                <a:latin typeface="Roboto"/>
                <a:ea typeface="Roboto"/>
                <a:cs typeface="Roboto"/>
                <a:sym typeface="Roboto"/>
              </a:rPr>
              <a:t>American </a:t>
            </a:r>
            <a:r>
              <a:rPr lang="en" b="1">
                <a:solidFill>
                  <a:srgbClr val="D9D9D9"/>
                </a:solidFill>
                <a:latin typeface="Roboto"/>
                <a:ea typeface="Roboto"/>
                <a:cs typeface="Roboto"/>
                <a:sym typeface="Roboto"/>
              </a:rPr>
              <a:t>or</a:t>
            </a:r>
            <a:r>
              <a:rPr lang="en">
                <a:solidFill>
                  <a:srgbClr val="CCCCCC"/>
                </a:solidFill>
                <a:latin typeface="Roboto"/>
                <a:ea typeface="Roboto"/>
                <a:cs typeface="Roboto"/>
                <a:sym typeface="Roboto"/>
              </a:rPr>
              <a:t> lesbian</a:t>
            </a:r>
            <a:endParaRPr b="1">
              <a:solidFill>
                <a:srgbClr val="D9D9D9"/>
              </a:solidFill>
              <a:latin typeface="Roboto"/>
              <a:ea typeface="Roboto"/>
              <a:cs typeface="Roboto"/>
              <a:sym typeface="Roboto"/>
            </a:endParaRPr>
          </a:p>
        </p:txBody>
      </p:sp>
      <p:sp>
        <p:nvSpPr>
          <p:cNvPr id="84" name="!!tag3"/>
          <p:cNvSpPr/>
          <p:nvPr/>
        </p:nvSpPr>
        <p:spPr>
          <a:xfrm>
            <a:off x="4724700" y="4139900"/>
            <a:ext cx="18768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CCCCCC"/>
                </a:solidFill>
                <a:latin typeface="Roboto"/>
                <a:ea typeface="Roboto"/>
                <a:cs typeface="Roboto"/>
                <a:sym typeface="Roboto"/>
              </a:rPr>
              <a:t>Presented </a:t>
            </a:r>
            <a:r>
              <a:rPr lang="en" b="1">
                <a:solidFill>
                  <a:srgbClr val="CCCCCC"/>
                </a:solidFill>
                <a:latin typeface="Roboto"/>
                <a:ea typeface="Roboto"/>
                <a:cs typeface="Roboto"/>
                <a:sym typeface="Roboto"/>
              </a:rPr>
              <a:t>either-or</a:t>
            </a:r>
            <a:endParaRPr b="1">
              <a:solidFill>
                <a:srgbClr val="CCCCCC"/>
              </a:solidFill>
              <a:latin typeface="Roboto"/>
              <a:ea typeface="Roboto"/>
              <a:cs typeface="Roboto"/>
              <a:sym typeface="Roboto"/>
            </a:endParaRPr>
          </a:p>
        </p:txBody>
      </p:sp>
      <p:sp>
        <p:nvSpPr>
          <p:cNvPr id="85" name="!!tag2"/>
          <p:cNvSpPr/>
          <p:nvPr/>
        </p:nvSpPr>
        <p:spPr>
          <a:xfrm>
            <a:off x="4724700" y="3614650"/>
            <a:ext cx="21066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D9D9D9"/>
                </a:solidFill>
                <a:latin typeface="Roboto"/>
                <a:ea typeface="Roboto"/>
                <a:cs typeface="Roboto"/>
                <a:sym typeface="Roboto"/>
              </a:rPr>
              <a:t>Not</a:t>
            </a:r>
            <a:r>
              <a:rPr lang="en">
                <a:solidFill>
                  <a:srgbClr val="D9D9D9"/>
                </a:solidFill>
                <a:latin typeface="Roboto"/>
                <a:ea typeface="Roboto"/>
                <a:cs typeface="Roboto"/>
                <a:sym typeface="Roboto"/>
              </a:rPr>
              <a:t> </a:t>
            </a:r>
            <a:r>
              <a:rPr lang="en">
                <a:solidFill>
                  <a:srgbClr val="CCCCCC"/>
                </a:solidFill>
                <a:latin typeface="Roboto"/>
                <a:ea typeface="Roboto"/>
                <a:cs typeface="Roboto"/>
                <a:sym typeface="Roboto"/>
              </a:rPr>
              <a:t>mutually exclusive</a:t>
            </a:r>
            <a:endParaRPr>
              <a:solidFill>
                <a:srgbClr val="CCCCCC"/>
              </a:solidFill>
              <a:latin typeface="Roboto"/>
              <a:ea typeface="Roboto"/>
              <a:cs typeface="Roboto"/>
              <a:sym typeface="Roboto"/>
            </a:endParaRPr>
          </a:p>
        </p:txBody>
      </p:sp>
      <p:sp>
        <p:nvSpPr>
          <p:cNvPr id="86" name="!!num"/>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1</a:t>
            </a:r>
            <a:endParaRPr sz="2000">
              <a:solidFill>
                <a:srgbClr val="F3F3F3"/>
              </a:solidFill>
              <a:latin typeface="Roboto Black"/>
              <a:ea typeface="Roboto Black"/>
              <a:cs typeface="Roboto Black"/>
              <a:sym typeface="Roboto Black"/>
            </a:endParaRPr>
          </a:p>
        </p:txBody>
      </p:sp>
      <p:pic>
        <p:nvPicPr>
          <p:cNvPr id="2" name="!!vid1">
            <a:hlinkClick r:id="" action="ppaction://media"/>
            <a:extLst>
              <a:ext uri="{FF2B5EF4-FFF2-40B4-BE49-F238E27FC236}">
                <a16:creationId xmlns:a16="http://schemas.microsoft.com/office/drawing/2014/main" id="{E3495179-F0C5-2868-39B8-C09CE888A296}"/>
              </a:ext>
            </a:extLst>
          </p:cNvPr>
          <p:cNvPicPr>
            <a:picLocks/>
          </p:cNvPicPr>
          <p:nvPr>
            <a:videoFile r:link="rId2"/>
            <p:extLst>
              <p:ext uri="{DAA4B4D4-6D71-4841-9C94-3DE7FCFB9230}">
                <p14:media xmlns:p14="http://schemas.microsoft.com/office/powerpoint/2010/main" r:embed="rId1"/>
              </p:ext>
            </p:extLst>
          </p:nvPr>
        </p:nvPicPr>
        <p:blipFill>
          <a:blip r:embed="rId5"/>
          <a:srcRect l="22408" r="22285"/>
          <a:stretch/>
        </p:blipFill>
        <p:spPr>
          <a:xfrm>
            <a:off x="6812280" y="411480"/>
            <a:ext cx="1600200" cy="1600200"/>
          </a:xfrm>
          <a:prstGeom prst="roundRect">
            <a:avLst>
              <a:gd name="adj" fmla="val 6912"/>
            </a:avLst>
          </a:prstGeom>
          <a:ln w="19050">
            <a:solidFill>
              <a:schemeClr val="bg1"/>
            </a:solid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4"/>
        <p:cNvGrpSpPr/>
        <p:nvPr/>
      </p:nvGrpSpPr>
      <p:grpSpPr>
        <a:xfrm>
          <a:off x="0" y="0"/>
          <a:ext cx="0" cy="0"/>
          <a:chOff x="0" y="0"/>
          <a:chExt cx="0" cy="0"/>
        </a:xfrm>
      </p:grpSpPr>
      <p:sp>
        <p:nvSpPr>
          <p:cNvPr id="75"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 name="!!body"/>
          <p:cNvSpPr/>
          <p:nvPr/>
        </p:nvSpPr>
        <p:spPr>
          <a:xfrm>
            <a:off x="536775" y="3013150"/>
            <a:ext cx="5116538" cy="1643100"/>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CCCCCC"/>
                </a:solidFill>
                <a:latin typeface="Roboto"/>
                <a:ea typeface="Roboto"/>
                <a:cs typeface="Roboto"/>
                <a:sym typeface="Roboto"/>
              </a:rPr>
              <a:t>No </a:t>
            </a:r>
            <a:r>
              <a:rPr lang="en-US" sz="1800" b="1" dirty="0">
                <a:solidFill>
                  <a:srgbClr val="CCCCCC"/>
                </a:solidFill>
                <a:latin typeface="Roboto"/>
                <a:ea typeface="Roboto"/>
                <a:cs typeface="Roboto"/>
                <a:sym typeface="Roboto"/>
              </a:rPr>
              <a:t>malicious intent</a:t>
            </a:r>
            <a:r>
              <a:rPr lang="en-US" sz="1800" dirty="0">
                <a:solidFill>
                  <a:srgbClr val="CCCCCC"/>
                </a:solidFill>
                <a:latin typeface="Roboto"/>
                <a:ea typeface="Roboto"/>
                <a:cs typeface="Roboto"/>
                <a:sym typeface="Roboto"/>
              </a:rPr>
              <a:t> in the video, but it still represents a </a:t>
            </a:r>
            <a:r>
              <a:rPr lang="en-US" sz="1800" b="1" dirty="0">
                <a:solidFill>
                  <a:srgbClr val="CCCCCC"/>
                </a:solidFill>
                <a:latin typeface="Roboto"/>
                <a:ea typeface="Roboto"/>
                <a:cs typeface="Roboto"/>
                <a:sym typeface="Roboto"/>
              </a:rPr>
              <a:t>dangerous format</a:t>
            </a:r>
            <a:r>
              <a:rPr lang="en-US" sz="1800" dirty="0">
                <a:solidFill>
                  <a:srgbClr val="CCCCCC"/>
                </a:solidFill>
                <a:latin typeface="Roboto"/>
                <a:ea typeface="Roboto"/>
                <a:cs typeface="Roboto"/>
                <a:sym typeface="Roboto"/>
              </a:rPr>
              <a:t>.</a:t>
            </a:r>
            <a:endParaRPr sz="1800" dirty="0">
              <a:solidFill>
                <a:srgbClr val="CCCCCC"/>
              </a:solidFill>
              <a:latin typeface="Roboto"/>
              <a:ea typeface="Roboto"/>
              <a:cs typeface="Roboto"/>
              <a:sym typeface="Roboto"/>
            </a:endParaRPr>
          </a:p>
        </p:txBody>
      </p:sp>
      <p:sp>
        <p:nvSpPr>
          <p:cNvPr id="78" name="!!heading1"/>
          <p:cNvSpPr/>
          <p:nvPr/>
        </p:nvSpPr>
        <p:spPr>
          <a:xfrm>
            <a:off x="536775" y="2423350"/>
            <a:ext cx="2141111"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3F3F3"/>
                </a:solidFill>
                <a:latin typeface="Roboto Black"/>
                <a:ea typeface="Roboto Black"/>
                <a:cs typeface="Roboto Black"/>
                <a:sym typeface="Roboto Black"/>
              </a:rPr>
              <a:t>Potential Impact</a:t>
            </a:r>
            <a:endParaRPr sz="2000" dirty="0">
              <a:solidFill>
                <a:srgbClr val="F3F3F3"/>
              </a:solidFill>
              <a:latin typeface="Roboto Black"/>
              <a:ea typeface="Roboto Black"/>
              <a:cs typeface="Roboto Black"/>
              <a:sym typeface="Roboto Black"/>
            </a:endParaRPr>
          </a:p>
        </p:txBody>
      </p:sp>
      <p:sp>
        <p:nvSpPr>
          <p:cNvPr id="83" name="!!tag3"/>
          <p:cNvSpPr/>
          <p:nvPr/>
        </p:nvSpPr>
        <p:spPr>
          <a:xfrm>
            <a:off x="5926875" y="3013150"/>
            <a:ext cx="1446013"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D9D9D9"/>
                </a:solidFill>
                <a:latin typeface="Roboto"/>
                <a:ea typeface="Roboto"/>
                <a:cs typeface="Roboto"/>
                <a:sym typeface="Roboto"/>
              </a:rPr>
              <a:t>Not malicious</a:t>
            </a:r>
            <a:endParaRPr b="1" dirty="0">
              <a:solidFill>
                <a:srgbClr val="D9D9D9"/>
              </a:solidFill>
              <a:latin typeface="Roboto"/>
              <a:ea typeface="Roboto"/>
              <a:cs typeface="Roboto"/>
              <a:sym typeface="Roboto"/>
            </a:endParaRPr>
          </a:p>
        </p:txBody>
      </p:sp>
      <p:sp>
        <p:nvSpPr>
          <p:cNvPr id="85" name="!!tag4"/>
          <p:cNvSpPr/>
          <p:nvPr/>
        </p:nvSpPr>
        <p:spPr>
          <a:xfrm>
            <a:off x="5926875" y="3538400"/>
            <a:ext cx="1950456"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Dangerous concept</a:t>
            </a:r>
            <a:endParaRPr b="1" dirty="0">
              <a:solidFill>
                <a:srgbClr val="CCCCCC"/>
              </a:solidFill>
              <a:latin typeface="Roboto"/>
              <a:ea typeface="Roboto"/>
              <a:cs typeface="Roboto"/>
              <a:sym typeface="Roboto"/>
            </a:endParaRPr>
          </a:p>
        </p:txBody>
      </p:sp>
      <p:sp>
        <p:nvSpPr>
          <p:cNvPr id="86" name="!!num"/>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1</a:t>
            </a:r>
            <a:endParaRPr sz="2000">
              <a:solidFill>
                <a:srgbClr val="F3F3F3"/>
              </a:solidFill>
              <a:latin typeface="Roboto Black"/>
              <a:ea typeface="Roboto Black"/>
              <a:cs typeface="Roboto Black"/>
              <a:sym typeface="Roboto Black"/>
            </a:endParaRPr>
          </a:p>
        </p:txBody>
      </p:sp>
      <p:sp>
        <p:nvSpPr>
          <p:cNvPr id="5" name="!!body">
            <a:extLst>
              <a:ext uri="{FF2B5EF4-FFF2-40B4-BE49-F238E27FC236}">
                <a16:creationId xmlns:a16="http://schemas.microsoft.com/office/drawing/2014/main" id="{A9B727D5-68DB-40B2-46E8-6B7067EACB83}"/>
              </a:ext>
            </a:extLst>
          </p:cNvPr>
          <p:cNvSpPr/>
          <p:nvPr/>
        </p:nvSpPr>
        <p:spPr>
          <a:xfrm>
            <a:off x="536774" y="1008750"/>
            <a:ext cx="5116539" cy="1182907"/>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CCCCCC"/>
                </a:solidFill>
                <a:latin typeface="Roboto"/>
                <a:ea typeface="Roboto"/>
                <a:cs typeface="Roboto"/>
                <a:sym typeface="Roboto"/>
              </a:rPr>
              <a:t>Vine was a short-form video platform, mostly populated with </a:t>
            </a:r>
            <a:r>
              <a:rPr lang="en-US" sz="1800" b="1" dirty="0">
                <a:solidFill>
                  <a:srgbClr val="CCCCCC"/>
                </a:solidFill>
                <a:latin typeface="Roboto"/>
                <a:ea typeface="Roboto"/>
                <a:cs typeface="Roboto"/>
                <a:sym typeface="Roboto"/>
              </a:rPr>
              <a:t>children</a:t>
            </a:r>
            <a:r>
              <a:rPr lang="en-US" sz="1800" dirty="0">
                <a:solidFill>
                  <a:srgbClr val="CCCCCC"/>
                </a:solidFill>
                <a:latin typeface="Roboto"/>
                <a:ea typeface="Roboto"/>
                <a:cs typeface="Roboto"/>
                <a:sym typeface="Roboto"/>
              </a:rPr>
              <a:t>. Users sought </a:t>
            </a:r>
            <a:r>
              <a:rPr lang="en-US" sz="1800" b="1" dirty="0">
                <a:solidFill>
                  <a:srgbClr val="CCCCCC"/>
                </a:solidFill>
                <a:latin typeface="Roboto"/>
                <a:ea typeface="Roboto"/>
                <a:cs typeface="Roboto"/>
                <a:sym typeface="Roboto"/>
              </a:rPr>
              <a:t>entertainment</a:t>
            </a:r>
            <a:r>
              <a:rPr lang="en-US" sz="1800" dirty="0">
                <a:solidFill>
                  <a:srgbClr val="CCCCCC"/>
                </a:solidFill>
                <a:latin typeface="Roboto"/>
                <a:ea typeface="Roboto"/>
                <a:cs typeface="Roboto"/>
                <a:sym typeface="Roboto"/>
              </a:rPr>
              <a:t>, not argumentative structure.</a:t>
            </a:r>
            <a:endParaRPr sz="1800" dirty="0">
              <a:solidFill>
                <a:srgbClr val="CCCCCC"/>
              </a:solidFill>
              <a:latin typeface="Roboto"/>
              <a:ea typeface="Roboto"/>
              <a:cs typeface="Roboto"/>
              <a:sym typeface="Roboto"/>
            </a:endParaRPr>
          </a:p>
        </p:txBody>
      </p:sp>
      <p:sp>
        <p:nvSpPr>
          <p:cNvPr id="6" name="!!title">
            <a:extLst>
              <a:ext uri="{FF2B5EF4-FFF2-40B4-BE49-F238E27FC236}">
                <a16:creationId xmlns:a16="http://schemas.microsoft.com/office/drawing/2014/main" id="{29AC104E-7A1D-24BF-5201-BBEDF984FCBD}"/>
              </a:ext>
            </a:extLst>
          </p:cNvPr>
          <p:cNvSpPr/>
          <p:nvPr/>
        </p:nvSpPr>
        <p:spPr>
          <a:xfrm>
            <a:off x="536775" y="418950"/>
            <a:ext cx="2409625"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3F3F3"/>
                </a:solidFill>
                <a:latin typeface="Roboto Black"/>
                <a:ea typeface="Roboto Black"/>
                <a:cs typeface="Roboto Black"/>
                <a:sym typeface="Roboto Black"/>
              </a:rPr>
              <a:t>Intended Audience</a:t>
            </a:r>
            <a:endParaRPr sz="2000" dirty="0">
              <a:solidFill>
                <a:srgbClr val="F3F3F3"/>
              </a:solidFill>
              <a:latin typeface="Roboto Black"/>
              <a:ea typeface="Roboto Black"/>
              <a:cs typeface="Roboto Black"/>
              <a:sym typeface="Roboto Black"/>
            </a:endParaRPr>
          </a:p>
        </p:txBody>
      </p:sp>
      <p:sp>
        <p:nvSpPr>
          <p:cNvPr id="7" name="!!tag1">
            <a:extLst>
              <a:ext uri="{FF2B5EF4-FFF2-40B4-BE49-F238E27FC236}">
                <a16:creationId xmlns:a16="http://schemas.microsoft.com/office/drawing/2014/main" id="{598C210A-2093-78CD-3918-2CBAA5E9F7B7}"/>
              </a:ext>
            </a:extLst>
          </p:cNvPr>
          <p:cNvSpPr/>
          <p:nvPr/>
        </p:nvSpPr>
        <p:spPr>
          <a:xfrm>
            <a:off x="5936643" y="1008750"/>
            <a:ext cx="996308"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D9D9D9"/>
                </a:solidFill>
                <a:latin typeface="Roboto"/>
                <a:ea typeface="Roboto"/>
                <a:cs typeface="Roboto"/>
                <a:sym typeface="Roboto"/>
              </a:rPr>
              <a:t>Children</a:t>
            </a:r>
            <a:endParaRPr b="1" dirty="0">
              <a:solidFill>
                <a:srgbClr val="D9D9D9"/>
              </a:solidFill>
              <a:latin typeface="Roboto"/>
              <a:ea typeface="Roboto"/>
              <a:cs typeface="Roboto"/>
              <a:sym typeface="Roboto"/>
            </a:endParaRPr>
          </a:p>
        </p:txBody>
      </p:sp>
      <p:sp>
        <p:nvSpPr>
          <p:cNvPr id="9" name="!!tag2">
            <a:extLst>
              <a:ext uri="{FF2B5EF4-FFF2-40B4-BE49-F238E27FC236}">
                <a16:creationId xmlns:a16="http://schemas.microsoft.com/office/drawing/2014/main" id="{1534EEB1-B071-9B1D-3ED6-6ECC83564E54}"/>
              </a:ext>
            </a:extLst>
          </p:cNvPr>
          <p:cNvSpPr/>
          <p:nvPr/>
        </p:nvSpPr>
        <p:spPr>
          <a:xfrm>
            <a:off x="5936643" y="1534000"/>
            <a:ext cx="1446013"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Entertainment</a:t>
            </a:r>
            <a:endParaRPr b="1" dirty="0">
              <a:solidFill>
                <a:srgbClr val="CCCCCC"/>
              </a:solidFill>
              <a:latin typeface="Roboto"/>
              <a:ea typeface="Roboto"/>
              <a:cs typeface="Roboto"/>
              <a:sym typeface="Roboto"/>
            </a:endParaRPr>
          </a:p>
        </p:txBody>
      </p:sp>
    </p:spTree>
    <p:extLst>
      <p:ext uri="{BB962C8B-B14F-4D97-AF65-F5344CB8AC3E}">
        <p14:creationId xmlns:p14="http://schemas.microsoft.com/office/powerpoint/2010/main" val="23838762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0"/>
        <p:cNvGrpSpPr/>
        <p:nvPr/>
      </p:nvGrpSpPr>
      <p:grpSpPr>
        <a:xfrm>
          <a:off x="0" y="0"/>
          <a:ext cx="0" cy="0"/>
          <a:chOff x="0" y="0"/>
          <a:chExt cx="0" cy="0"/>
        </a:xfrm>
      </p:grpSpPr>
      <p:sp>
        <p:nvSpPr>
          <p:cNvPr id="91"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 name="!!title"/>
          <p:cNvSpPr/>
          <p:nvPr/>
        </p:nvSpPr>
        <p:spPr>
          <a:xfrm>
            <a:off x="906150" y="530675"/>
            <a:ext cx="5502145" cy="7935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4000">
                <a:solidFill>
                  <a:srgbClr val="F3F3F3"/>
                </a:solidFill>
                <a:latin typeface="Roboto Black"/>
                <a:ea typeface="Roboto Black"/>
                <a:cs typeface="Roboto Black"/>
                <a:sym typeface="Roboto Black"/>
              </a:rPr>
              <a:t>yeah but that backflip.</a:t>
            </a:r>
            <a:endParaRPr sz="4000">
              <a:solidFill>
                <a:srgbClr val="F3F3F3"/>
              </a:solidFill>
              <a:latin typeface="Roboto Black"/>
              <a:ea typeface="Roboto Black"/>
              <a:cs typeface="Roboto Black"/>
              <a:sym typeface="Roboto Black"/>
            </a:endParaRPr>
          </a:p>
        </p:txBody>
      </p:sp>
      <p:sp>
        <p:nvSpPr>
          <p:cNvPr id="94" name="!!tag2"/>
          <p:cNvSpPr/>
          <p:nvPr/>
        </p:nvSpPr>
        <p:spPr>
          <a:xfrm>
            <a:off x="5817875" y="2351700"/>
            <a:ext cx="11874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King Bach</a:t>
            </a:r>
            <a:endParaRPr b="1">
              <a:solidFill>
                <a:srgbClr val="CCCCCC"/>
              </a:solidFill>
              <a:latin typeface="Roboto"/>
              <a:ea typeface="Roboto"/>
              <a:cs typeface="Roboto"/>
              <a:sym typeface="Roboto"/>
            </a:endParaRPr>
          </a:p>
        </p:txBody>
      </p:sp>
      <p:sp>
        <p:nvSpPr>
          <p:cNvPr id="99" name="!!num"/>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2</a:t>
            </a:r>
            <a:endParaRPr sz="2000">
              <a:solidFill>
                <a:srgbClr val="F3F3F3"/>
              </a:solidFill>
              <a:latin typeface="Roboto Black"/>
              <a:ea typeface="Roboto Black"/>
              <a:cs typeface="Roboto Black"/>
              <a:sym typeface="Roboto Black"/>
            </a:endParaRPr>
          </a:p>
        </p:txBody>
      </p:sp>
      <p:pic>
        <p:nvPicPr>
          <p:cNvPr id="5" name="!!vid2">
            <a:hlinkClick r:id="" action="ppaction://media"/>
            <a:extLst>
              <a:ext uri="{FF2B5EF4-FFF2-40B4-BE49-F238E27FC236}">
                <a16:creationId xmlns:a16="http://schemas.microsoft.com/office/drawing/2014/main" id="{D5AE6719-E089-4E7E-CD9A-87FE816AAAAE}"/>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37170" t="164" r="-36849"/>
          <a:stretch/>
        </p:blipFill>
        <p:spPr>
          <a:xfrm>
            <a:off x="904025" y="1781489"/>
            <a:ext cx="4717799" cy="2706624"/>
          </a:xfrm>
          <a:prstGeom prst="roundRect">
            <a:avLst>
              <a:gd name="adj" fmla="val 6912"/>
            </a:avLst>
          </a:prstGeom>
          <a:ln w="19050">
            <a:solidFill>
              <a:schemeClr val="bg1"/>
            </a:solidFill>
          </a:ln>
        </p:spPr>
      </p:pic>
      <p:sp>
        <p:nvSpPr>
          <p:cNvPr id="2" name="!!tag1">
            <a:extLst>
              <a:ext uri="{FF2B5EF4-FFF2-40B4-BE49-F238E27FC236}">
                <a16:creationId xmlns:a16="http://schemas.microsoft.com/office/drawing/2014/main" id="{2B0B1754-9672-FA43-8E08-6F5955455DA7}"/>
              </a:ext>
            </a:extLst>
          </p:cNvPr>
          <p:cNvSpPr/>
          <p:nvPr/>
        </p:nvSpPr>
        <p:spPr>
          <a:xfrm>
            <a:off x="5817875" y="1780625"/>
            <a:ext cx="21756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Originally posted to   .</a:t>
            </a:r>
            <a:endParaRPr b="1" baseline="30000">
              <a:solidFill>
                <a:srgbClr val="CCCCCC"/>
              </a:solidFill>
              <a:latin typeface="Roboto"/>
              <a:ea typeface="Roboto"/>
              <a:cs typeface="Roboto"/>
              <a:sym typeface="Roboto"/>
            </a:endParaRPr>
          </a:p>
        </p:txBody>
      </p:sp>
      <p:pic>
        <p:nvPicPr>
          <p:cNvPr id="3" name="!!tag1">
            <a:extLst>
              <a:ext uri="{FF2B5EF4-FFF2-40B4-BE49-F238E27FC236}">
                <a16:creationId xmlns:a16="http://schemas.microsoft.com/office/drawing/2014/main" id="{3EA2D602-803B-24DC-8182-A6C08BF210AB}"/>
              </a:ext>
            </a:extLst>
          </p:cNvPr>
          <p:cNvPicPr preferRelativeResize="0"/>
          <p:nvPr/>
        </p:nvPicPr>
        <p:blipFill>
          <a:blip r:embed="rId6">
            <a:alphaModFix/>
          </a:blip>
          <a:stretch>
            <a:fillRect/>
          </a:stretch>
        </p:blipFill>
        <p:spPr>
          <a:xfrm>
            <a:off x="7661777" y="1909463"/>
            <a:ext cx="182400" cy="182400"/>
          </a:xfrm>
          <a:prstGeom prst="roundRect">
            <a:avLst>
              <a:gd name="adj" fmla="val 24416"/>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advTm="1000">
        <p159:morph option="byObject"/>
      </p:transition>
    </mc:Choice>
    <mc:Fallback>
      <p:transition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7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3"/>
        <p:cNvGrpSpPr/>
        <p:nvPr/>
      </p:nvGrpSpPr>
      <p:grpSpPr>
        <a:xfrm>
          <a:off x="0" y="0"/>
          <a:ext cx="0" cy="0"/>
          <a:chOff x="0" y="0"/>
          <a:chExt cx="0" cy="0"/>
        </a:xfrm>
      </p:grpSpPr>
      <p:sp>
        <p:nvSpPr>
          <p:cNvPr id="104"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 name="!!title"/>
          <p:cNvSpPr/>
          <p:nvPr/>
        </p:nvSpPr>
        <p:spPr>
          <a:xfrm>
            <a:off x="536775" y="403500"/>
            <a:ext cx="5735400" cy="1608600"/>
          </a:xfrm>
          <a:prstGeom prst="roundRect">
            <a:avLst>
              <a:gd name="adj" fmla="val 8661"/>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4000">
                <a:solidFill>
                  <a:srgbClr val="F3F3F3"/>
                </a:solidFill>
                <a:latin typeface="Roboto Black"/>
                <a:ea typeface="Roboto Black"/>
                <a:cs typeface="Roboto Black"/>
                <a:sym typeface="Roboto Black"/>
              </a:rPr>
              <a:t>        Red Herring</a:t>
            </a:r>
            <a:endParaRPr sz="4000">
              <a:solidFill>
                <a:srgbClr val="F3F3F3"/>
              </a:solidFill>
              <a:latin typeface="Roboto Black"/>
              <a:ea typeface="Roboto Black"/>
              <a:cs typeface="Roboto Black"/>
              <a:sym typeface="Roboto Black"/>
            </a:endParaRPr>
          </a:p>
          <a:p>
            <a:pPr marL="0" lvl="0" indent="0" algn="l" rtl="0">
              <a:spcBef>
                <a:spcPts val="0"/>
              </a:spcBef>
              <a:spcAft>
                <a:spcPts val="0"/>
              </a:spcAft>
              <a:buNone/>
            </a:pPr>
            <a:endParaRPr sz="800">
              <a:solidFill>
                <a:srgbClr val="F3F3F3"/>
              </a:solidFill>
              <a:latin typeface="Roboto Black"/>
              <a:ea typeface="Roboto Black"/>
              <a:cs typeface="Roboto Black"/>
              <a:sym typeface="Roboto Black"/>
            </a:endParaRPr>
          </a:p>
          <a:p>
            <a:pPr marL="0" lvl="0" indent="0" algn="l" rtl="0">
              <a:spcBef>
                <a:spcPts val="0"/>
              </a:spcBef>
              <a:spcAft>
                <a:spcPts val="0"/>
              </a:spcAft>
              <a:buNone/>
            </a:pPr>
            <a:r>
              <a:rPr lang="en" sz="1800" b="1">
                <a:solidFill>
                  <a:srgbClr val="CCCCCC"/>
                </a:solidFill>
                <a:latin typeface="Roboto"/>
                <a:ea typeface="Roboto"/>
                <a:cs typeface="Roboto"/>
                <a:sym typeface="Roboto"/>
              </a:rPr>
              <a:t>Irrelevant</a:t>
            </a:r>
            <a:r>
              <a:rPr lang="en" sz="1800">
                <a:solidFill>
                  <a:srgbClr val="CCCCCC"/>
                </a:solidFill>
                <a:latin typeface="Roboto"/>
                <a:ea typeface="Roboto"/>
                <a:cs typeface="Roboto"/>
                <a:sym typeface="Roboto"/>
              </a:rPr>
              <a:t> information is used to </a:t>
            </a:r>
            <a:r>
              <a:rPr lang="en" sz="1800" b="1">
                <a:solidFill>
                  <a:srgbClr val="CCCCCC"/>
                </a:solidFill>
                <a:latin typeface="Roboto"/>
                <a:ea typeface="Roboto"/>
                <a:cs typeface="Roboto"/>
                <a:sym typeface="Roboto"/>
              </a:rPr>
              <a:t>distract</a:t>
            </a:r>
            <a:r>
              <a:rPr lang="en" sz="1800">
                <a:solidFill>
                  <a:srgbClr val="CCCCCC"/>
                </a:solidFill>
                <a:latin typeface="Roboto"/>
                <a:ea typeface="Roboto"/>
                <a:cs typeface="Roboto"/>
                <a:sym typeface="Roboto"/>
              </a:rPr>
              <a:t> from something </a:t>
            </a:r>
            <a:r>
              <a:rPr lang="en" sz="1800" b="1">
                <a:solidFill>
                  <a:srgbClr val="CCCCCC"/>
                </a:solidFill>
                <a:latin typeface="Roboto"/>
                <a:ea typeface="Roboto"/>
                <a:cs typeface="Roboto"/>
                <a:sym typeface="Roboto"/>
              </a:rPr>
              <a:t>important</a:t>
            </a:r>
            <a:r>
              <a:rPr lang="en" sz="1800">
                <a:solidFill>
                  <a:srgbClr val="CCCCCC"/>
                </a:solidFill>
                <a:latin typeface="Roboto"/>
                <a:ea typeface="Roboto"/>
                <a:cs typeface="Roboto"/>
                <a:sym typeface="Roboto"/>
              </a:rPr>
              <a:t>.</a:t>
            </a:r>
            <a:endParaRPr sz="4000">
              <a:solidFill>
                <a:srgbClr val="F3F3F3"/>
              </a:solidFill>
              <a:latin typeface="Roboto"/>
              <a:ea typeface="Roboto"/>
              <a:cs typeface="Roboto"/>
              <a:sym typeface="Roboto"/>
            </a:endParaRPr>
          </a:p>
        </p:txBody>
      </p:sp>
      <p:sp>
        <p:nvSpPr>
          <p:cNvPr id="106" name="!!body"/>
          <p:cNvSpPr/>
          <p:nvPr/>
        </p:nvSpPr>
        <p:spPr>
          <a:xfrm>
            <a:off x="536775" y="3013150"/>
            <a:ext cx="4026900" cy="1643100"/>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D9D9D9"/>
                </a:solidFill>
                <a:latin typeface="Roboto"/>
                <a:ea typeface="Roboto"/>
                <a:cs typeface="Roboto"/>
                <a:sym typeface="Roboto"/>
              </a:rPr>
              <a:t>Conclusion</a:t>
            </a:r>
            <a:r>
              <a:rPr lang="en" sz="1800">
                <a:solidFill>
                  <a:srgbClr val="CCCCCC"/>
                </a:solidFill>
                <a:latin typeface="Roboto"/>
                <a:ea typeface="Roboto"/>
                <a:cs typeface="Roboto"/>
                <a:sym typeface="Roboto"/>
              </a:rPr>
              <a:t>: Forget your purse</a:t>
            </a:r>
            <a:endParaRPr sz="1800">
              <a:solidFill>
                <a:srgbClr val="CCCCCC"/>
              </a:solidFill>
              <a:latin typeface="Roboto"/>
              <a:ea typeface="Roboto"/>
              <a:cs typeface="Roboto"/>
              <a:sym typeface="Roboto"/>
            </a:endParaRPr>
          </a:p>
          <a:p>
            <a:pPr marL="0" lvl="0" indent="0" algn="l" rtl="0">
              <a:spcBef>
                <a:spcPts val="0"/>
              </a:spcBef>
              <a:spcAft>
                <a:spcPts val="0"/>
              </a:spcAft>
              <a:buNone/>
            </a:pPr>
            <a:r>
              <a:rPr lang="en" sz="1800" b="1">
                <a:solidFill>
                  <a:srgbClr val="D9D9D9"/>
                </a:solidFill>
                <a:latin typeface="Roboto"/>
                <a:ea typeface="Roboto"/>
                <a:cs typeface="Roboto"/>
                <a:sym typeface="Roboto"/>
              </a:rPr>
              <a:t>Reason</a:t>
            </a:r>
            <a:r>
              <a:rPr lang="en" sz="1800">
                <a:solidFill>
                  <a:srgbClr val="CCCCCC"/>
                </a:solidFill>
                <a:latin typeface="Roboto"/>
                <a:ea typeface="Roboto"/>
                <a:cs typeface="Roboto"/>
                <a:sym typeface="Roboto"/>
              </a:rPr>
              <a:t>: That backflip</a:t>
            </a:r>
            <a:endParaRPr sz="1800">
              <a:solidFill>
                <a:srgbClr val="CCCCCC"/>
              </a:solidFill>
              <a:latin typeface="Roboto"/>
              <a:ea typeface="Roboto"/>
              <a:cs typeface="Roboto"/>
              <a:sym typeface="Roboto"/>
            </a:endParaRPr>
          </a:p>
          <a:p>
            <a:pPr marL="0" lvl="0" indent="0" algn="l" rtl="0">
              <a:spcBef>
                <a:spcPts val="0"/>
              </a:spcBef>
              <a:spcAft>
                <a:spcPts val="0"/>
              </a:spcAft>
              <a:buNone/>
            </a:pPr>
            <a:endParaRPr sz="1800">
              <a:solidFill>
                <a:srgbClr val="CCCCCC"/>
              </a:solidFill>
              <a:latin typeface="Roboto"/>
              <a:ea typeface="Roboto"/>
              <a:cs typeface="Roboto"/>
              <a:sym typeface="Roboto"/>
            </a:endParaRPr>
          </a:p>
          <a:p>
            <a:pPr marL="0" lvl="0" indent="0" algn="l" rtl="0">
              <a:spcBef>
                <a:spcPts val="0"/>
              </a:spcBef>
              <a:spcAft>
                <a:spcPts val="0"/>
              </a:spcAft>
              <a:buNone/>
            </a:pPr>
            <a:r>
              <a:rPr lang="en" sz="1800" b="1">
                <a:solidFill>
                  <a:srgbClr val="CCCCCC"/>
                </a:solidFill>
                <a:latin typeface="Roboto"/>
                <a:ea typeface="Roboto"/>
                <a:cs typeface="Roboto"/>
                <a:sym typeface="Roboto"/>
              </a:rPr>
              <a:t>That backflip</a:t>
            </a:r>
            <a:r>
              <a:rPr lang="en" sz="1800">
                <a:solidFill>
                  <a:srgbClr val="CCCCCC"/>
                </a:solidFill>
                <a:latin typeface="Roboto"/>
                <a:ea typeface="Roboto"/>
                <a:cs typeface="Roboto"/>
                <a:sym typeface="Roboto"/>
              </a:rPr>
              <a:t> is what you should worry about, </a:t>
            </a:r>
            <a:r>
              <a:rPr lang="en" sz="1800" b="1">
                <a:solidFill>
                  <a:srgbClr val="CCCCCC"/>
                </a:solidFill>
                <a:latin typeface="Roboto"/>
                <a:ea typeface="Roboto"/>
                <a:cs typeface="Roboto"/>
                <a:sym typeface="Roboto"/>
              </a:rPr>
              <a:t>not your purse.</a:t>
            </a:r>
            <a:endParaRPr sz="1800" b="1">
              <a:solidFill>
                <a:srgbClr val="CCCCCC"/>
              </a:solidFill>
              <a:latin typeface="Roboto"/>
              <a:ea typeface="Roboto"/>
              <a:cs typeface="Roboto"/>
              <a:sym typeface="Roboto"/>
            </a:endParaRPr>
          </a:p>
        </p:txBody>
      </p:sp>
      <p:sp>
        <p:nvSpPr>
          <p:cNvPr id="107" name="!!heading1"/>
          <p:cNvSpPr/>
          <p:nvPr/>
        </p:nvSpPr>
        <p:spPr>
          <a:xfrm>
            <a:off x="536775" y="2423350"/>
            <a:ext cx="2532490"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3F3F3"/>
                </a:solidFill>
                <a:latin typeface="Roboto Black"/>
                <a:ea typeface="Roboto Black"/>
                <a:cs typeface="Roboto Black"/>
                <a:sym typeface="Roboto Black"/>
              </a:rPr>
              <a:t>Author’s Reasoning</a:t>
            </a:r>
            <a:endParaRPr sz="2000">
              <a:solidFill>
                <a:srgbClr val="F3F3F3"/>
              </a:solidFill>
              <a:latin typeface="Roboto Black"/>
              <a:ea typeface="Roboto Black"/>
              <a:cs typeface="Roboto Black"/>
              <a:sym typeface="Roboto Black"/>
            </a:endParaRPr>
          </a:p>
        </p:txBody>
      </p:sp>
      <p:sp>
        <p:nvSpPr>
          <p:cNvPr id="109" name="!!tag1"/>
          <p:cNvSpPr/>
          <p:nvPr/>
        </p:nvSpPr>
        <p:spPr>
          <a:xfrm>
            <a:off x="4724700" y="3089400"/>
            <a:ext cx="21828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CCCCCC"/>
                </a:solidFill>
                <a:latin typeface="Roboto"/>
                <a:ea typeface="Roboto"/>
                <a:cs typeface="Roboto"/>
                <a:sym typeface="Roboto"/>
              </a:rPr>
              <a:t>Her purse is </a:t>
            </a:r>
            <a:r>
              <a:rPr lang="en" b="1">
                <a:solidFill>
                  <a:srgbClr val="CCCCCC"/>
                </a:solidFill>
                <a:latin typeface="Roboto"/>
                <a:ea typeface="Roboto"/>
                <a:cs typeface="Roboto"/>
                <a:sym typeface="Roboto"/>
              </a:rPr>
              <a:t>important.</a:t>
            </a:r>
            <a:endParaRPr b="1">
              <a:solidFill>
                <a:srgbClr val="D9D9D9"/>
              </a:solidFill>
              <a:latin typeface="Roboto"/>
              <a:ea typeface="Roboto"/>
              <a:cs typeface="Roboto"/>
              <a:sym typeface="Roboto"/>
            </a:endParaRPr>
          </a:p>
        </p:txBody>
      </p:sp>
      <p:sp>
        <p:nvSpPr>
          <p:cNvPr id="110" name="!!tag3"/>
          <p:cNvSpPr/>
          <p:nvPr/>
        </p:nvSpPr>
        <p:spPr>
          <a:xfrm>
            <a:off x="4724700" y="4139900"/>
            <a:ext cx="24018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CCCCCC"/>
                </a:solidFill>
                <a:latin typeface="Roboto"/>
                <a:ea typeface="Roboto"/>
                <a:cs typeface="Roboto"/>
                <a:sym typeface="Roboto"/>
              </a:rPr>
              <a:t>The backflip is </a:t>
            </a:r>
            <a:r>
              <a:rPr lang="en" b="1">
                <a:solidFill>
                  <a:srgbClr val="CCCCCC"/>
                </a:solidFill>
                <a:latin typeface="Roboto"/>
                <a:ea typeface="Roboto"/>
                <a:cs typeface="Roboto"/>
                <a:sym typeface="Roboto"/>
              </a:rPr>
              <a:t>irrelevant.</a:t>
            </a:r>
            <a:endParaRPr b="1">
              <a:solidFill>
                <a:srgbClr val="CCCCCC"/>
              </a:solidFill>
              <a:latin typeface="Roboto"/>
              <a:ea typeface="Roboto"/>
              <a:cs typeface="Roboto"/>
              <a:sym typeface="Roboto"/>
            </a:endParaRPr>
          </a:p>
        </p:txBody>
      </p:sp>
      <p:sp>
        <p:nvSpPr>
          <p:cNvPr id="111" name="!!tag2"/>
          <p:cNvSpPr/>
          <p:nvPr/>
        </p:nvSpPr>
        <p:spPr>
          <a:xfrm>
            <a:off x="4724700" y="3614650"/>
            <a:ext cx="26211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D9D9D9"/>
                </a:solidFill>
                <a:latin typeface="Roboto"/>
                <a:ea typeface="Roboto"/>
                <a:cs typeface="Roboto"/>
                <a:sym typeface="Roboto"/>
              </a:rPr>
              <a:t>The backflip is a </a:t>
            </a:r>
            <a:r>
              <a:rPr lang="en" b="1">
                <a:solidFill>
                  <a:srgbClr val="D9D9D9"/>
                </a:solidFill>
                <a:latin typeface="Roboto"/>
                <a:ea typeface="Roboto"/>
                <a:cs typeface="Roboto"/>
                <a:sym typeface="Roboto"/>
              </a:rPr>
              <a:t>distraction.</a:t>
            </a:r>
            <a:endParaRPr b="1">
              <a:solidFill>
                <a:srgbClr val="CCCCCC"/>
              </a:solidFill>
              <a:latin typeface="Roboto"/>
              <a:ea typeface="Roboto"/>
              <a:cs typeface="Roboto"/>
              <a:sym typeface="Roboto"/>
            </a:endParaRPr>
          </a:p>
        </p:txBody>
      </p:sp>
      <p:grpSp>
        <p:nvGrpSpPr>
          <p:cNvPr id="112" name="!!logo"/>
          <p:cNvGrpSpPr/>
          <p:nvPr/>
        </p:nvGrpSpPr>
        <p:grpSpPr>
          <a:xfrm flipH="1">
            <a:off x="723963" y="622112"/>
            <a:ext cx="873649" cy="440108"/>
            <a:chOff x="802000" y="680750"/>
            <a:chExt cx="719408" cy="362408"/>
          </a:xfrm>
        </p:grpSpPr>
        <p:sp>
          <p:nvSpPr>
            <p:cNvPr id="113" name="Google Shape;113;p17"/>
            <p:cNvSpPr/>
            <p:nvPr/>
          </p:nvSpPr>
          <p:spPr>
            <a:xfrm rot="-5400000">
              <a:off x="1163958" y="685708"/>
              <a:ext cx="362400" cy="352500"/>
            </a:xfrm>
            <a:prstGeom prst="triangle">
              <a:avLst>
                <a:gd name="adj" fmla="val 50000"/>
              </a:avLst>
            </a:prstGeom>
            <a:solidFill>
              <a:srgbClr val="F6B26B"/>
            </a:solidFill>
            <a:ln w="19050" cap="flat" cmpd="sng">
              <a:solidFill>
                <a:srgbClr val="F6B26B"/>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
          <p:nvSpPr>
            <p:cNvPr id="114" name="Google Shape;114;p17"/>
            <p:cNvSpPr/>
            <p:nvPr/>
          </p:nvSpPr>
          <p:spPr>
            <a:xfrm rot="-5400000">
              <a:off x="894700" y="588050"/>
              <a:ext cx="362400" cy="547800"/>
            </a:xfrm>
            <a:prstGeom prst="ellipse">
              <a:avLst/>
            </a:prstGeom>
            <a:solidFill>
              <a:srgbClr val="F6B26B"/>
            </a:solidFill>
            <a:ln w="19050" cap="flat" cmpd="sng">
              <a:solidFill>
                <a:srgbClr val="F6B26B"/>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endParaRPr/>
            </a:p>
          </p:txBody>
        </p:sp>
      </p:grpSp>
      <p:sp>
        <p:nvSpPr>
          <p:cNvPr id="115" name="!!num"/>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2</a:t>
            </a:r>
            <a:endParaRPr sz="2000">
              <a:solidFill>
                <a:srgbClr val="F3F3F3"/>
              </a:solidFill>
              <a:latin typeface="Roboto Black"/>
              <a:ea typeface="Roboto Black"/>
              <a:cs typeface="Roboto Black"/>
              <a:sym typeface="Roboto Black"/>
            </a:endParaRPr>
          </a:p>
        </p:txBody>
      </p:sp>
      <p:pic>
        <p:nvPicPr>
          <p:cNvPr id="2" name="!!vid2">
            <a:hlinkClick r:id="" action="ppaction://media"/>
            <a:extLst>
              <a:ext uri="{FF2B5EF4-FFF2-40B4-BE49-F238E27FC236}">
                <a16:creationId xmlns:a16="http://schemas.microsoft.com/office/drawing/2014/main" id="{08220B5D-87DC-68F2-96C4-43AD0D9D41EE}"/>
              </a:ext>
            </a:extLst>
          </p:cNvPr>
          <p:cNvPicPr>
            <a:picLocks/>
          </p:cNvPicPr>
          <p:nvPr>
            <a:videoFile r:link="rId2"/>
            <p:extLst>
              <p:ext uri="{DAA4B4D4-6D71-4841-9C94-3DE7FCFB9230}">
                <p14:media xmlns:p14="http://schemas.microsoft.com/office/powerpoint/2010/main" r:embed="rId1"/>
              </p:ext>
            </p:extLst>
          </p:nvPr>
        </p:nvPicPr>
        <p:blipFill>
          <a:blip r:embed="rId5"/>
          <a:srcRect l="1136" t="164" r="1566"/>
          <a:stretch/>
        </p:blipFill>
        <p:spPr>
          <a:xfrm>
            <a:off x="6812280" y="411480"/>
            <a:ext cx="1577018" cy="1600200"/>
          </a:xfrm>
          <a:prstGeom prst="roundRect">
            <a:avLst>
              <a:gd name="adj" fmla="val 6912"/>
            </a:avLst>
          </a:prstGeom>
          <a:ln w="19050">
            <a:solidFill>
              <a:schemeClr val="bg1"/>
            </a:solid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4">
          <a:extLst>
            <a:ext uri="{FF2B5EF4-FFF2-40B4-BE49-F238E27FC236}">
              <a16:creationId xmlns:a16="http://schemas.microsoft.com/office/drawing/2014/main" id="{0F3437F0-3DD3-4F71-8A7C-8F963D11FA3E}"/>
            </a:ext>
          </a:extLst>
        </p:cNvPr>
        <p:cNvGrpSpPr/>
        <p:nvPr/>
      </p:nvGrpSpPr>
      <p:grpSpPr>
        <a:xfrm>
          <a:off x="0" y="0"/>
          <a:ext cx="0" cy="0"/>
          <a:chOff x="0" y="0"/>
          <a:chExt cx="0" cy="0"/>
        </a:xfrm>
      </p:grpSpPr>
      <p:sp>
        <p:nvSpPr>
          <p:cNvPr id="75" name="!!border">
            <a:extLst>
              <a:ext uri="{FF2B5EF4-FFF2-40B4-BE49-F238E27FC236}">
                <a16:creationId xmlns:a16="http://schemas.microsoft.com/office/drawing/2014/main" id="{C9EB8DEF-9324-48CF-065C-2FE8BCB6E872}"/>
              </a:ext>
            </a:extLst>
          </p:cNvP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7" name="!!body">
            <a:extLst>
              <a:ext uri="{FF2B5EF4-FFF2-40B4-BE49-F238E27FC236}">
                <a16:creationId xmlns:a16="http://schemas.microsoft.com/office/drawing/2014/main" id="{EC9BE460-44CE-5778-AAF1-C477D9DB72A7}"/>
              </a:ext>
            </a:extLst>
          </p:cNvPr>
          <p:cNvSpPr/>
          <p:nvPr/>
        </p:nvSpPr>
        <p:spPr>
          <a:xfrm>
            <a:off x="536775" y="3013150"/>
            <a:ext cx="5116538" cy="1643100"/>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CCCCCC"/>
                </a:solidFill>
                <a:latin typeface="Roboto"/>
                <a:ea typeface="Roboto"/>
                <a:cs typeface="Roboto"/>
                <a:sym typeface="Roboto"/>
              </a:rPr>
              <a:t>There is a fine line when </a:t>
            </a:r>
            <a:r>
              <a:rPr lang="en-US" sz="1800" b="1" dirty="0">
                <a:solidFill>
                  <a:srgbClr val="CCCCCC"/>
                </a:solidFill>
                <a:latin typeface="Roboto"/>
                <a:ea typeface="Roboto"/>
                <a:cs typeface="Roboto"/>
                <a:sym typeface="Roboto"/>
              </a:rPr>
              <a:t>targeting children</a:t>
            </a:r>
            <a:r>
              <a:rPr lang="en-US" sz="1800" dirty="0">
                <a:solidFill>
                  <a:srgbClr val="CCCCCC"/>
                </a:solidFill>
                <a:latin typeface="Roboto"/>
                <a:ea typeface="Roboto"/>
                <a:cs typeface="Roboto"/>
                <a:sym typeface="Roboto"/>
              </a:rPr>
              <a:t>, but within the context, this was generally understood as </a:t>
            </a:r>
            <a:r>
              <a:rPr lang="en-US" sz="1800" b="1" dirty="0">
                <a:solidFill>
                  <a:srgbClr val="CCCCCC"/>
                </a:solidFill>
                <a:latin typeface="Roboto"/>
                <a:ea typeface="Roboto"/>
                <a:cs typeface="Roboto"/>
                <a:sym typeface="Roboto"/>
              </a:rPr>
              <a:t>a joke</a:t>
            </a:r>
            <a:r>
              <a:rPr lang="en-US" sz="1800" dirty="0">
                <a:solidFill>
                  <a:srgbClr val="CCCCCC"/>
                </a:solidFill>
                <a:latin typeface="Roboto"/>
                <a:ea typeface="Roboto"/>
                <a:cs typeface="Roboto"/>
                <a:sym typeface="Roboto"/>
              </a:rPr>
              <a:t> and not taken at face value.</a:t>
            </a:r>
            <a:endParaRPr sz="1800" dirty="0">
              <a:solidFill>
                <a:srgbClr val="CCCCCC"/>
              </a:solidFill>
              <a:latin typeface="Roboto"/>
              <a:ea typeface="Roboto"/>
              <a:cs typeface="Roboto"/>
              <a:sym typeface="Roboto"/>
            </a:endParaRPr>
          </a:p>
        </p:txBody>
      </p:sp>
      <p:sp>
        <p:nvSpPr>
          <p:cNvPr id="78" name="!!heading1">
            <a:extLst>
              <a:ext uri="{FF2B5EF4-FFF2-40B4-BE49-F238E27FC236}">
                <a16:creationId xmlns:a16="http://schemas.microsoft.com/office/drawing/2014/main" id="{1DEBEC33-8B01-4EA3-05F4-DE5F8E96AFB6}"/>
              </a:ext>
            </a:extLst>
          </p:cNvPr>
          <p:cNvSpPr/>
          <p:nvPr/>
        </p:nvSpPr>
        <p:spPr>
          <a:xfrm>
            <a:off x="536775" y="2423350"/>
            <a:ext cx="2141111"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3F3F3"/>
                </a:solidFill>
                <a:latin typeface="Roboto Black"/>
                <a:ea typeface="Roboto Black"/>
                <a:cs typeface="Roboto Black"/>
                <a:sym typeface="Roboto Black"/>
              </a:rPr>
              <a:t>Potential Impact</a:t>
            </a:r>
            <a:endParaRPr sz="2000" dirty="0">
              <a:solidFill>
                <a:srgbClr val="F3F3F3"/>
              </a:solidFill>
              <a:latin typeface="Roboto Black"/>
              <a:ea typeface="Roboto Black"/>
              <a:cs typeface="Roboto Black"/>
              <a:sym typeface="Roboto Black"/>
            </a:endParaRPr>
          </a:p>
        </p:txBody>
      </p:sp>
      <p:sp>
        <p:nvSpPr>
          <p:cNvPr id="83" name="!!tag3">
            <a:extLst>
              <a:ext uri="{FF2B5EF4-FFF2-40B4-BE49-F238E27FC236}">
                <a16:creationId xmlns:a16="http://schemas.microsoft.com/office/drawing/2014/main" id="{EC51F1AA-196A-A80B-B62C-65594E3059E2}"/>
              </a:ext>
            </a:extLst>
          </p:cNvPr>
          <p:cNvSpPr/>
          <p:nvPr/>
        </p:nvSpPr>
        <p:spPr>
          <a:xfrm>
            <a:off x="5926875" y="3013150"/>
            <a:ext cx="1081027"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D9D9D9"/>
                </a:solidFill>
                <a:latin typeface="Roboto"/>
                <a:ea typeface="Roboto"/>
                <a:cs typeface="Roboto"/>
                <a:sym typeface="Roboto"/>
              </a:rPr>
              <a:t>Fine line</a:t>
            </a:r>
            <a:endParaRPr b="1" dirty="0">
              <a:solidFill>
                <a:srgbClr val="D9D9D9"/>
              </a:solidFill>
              <a:latin typeface="Roboto"/>
              <a:ea typeface="Roboto"/>
              <a:cs typeface="Roboto"/>
              <a:sym typeface="Roboto"/>
            </a:endParaRPr>
          </a:p>
        </p:txBody>
      </p:sp>
      <p:sp>
        <p:nvSpPr>
          <p:cNvPr id="84" name="!!tag5">
            <a:extLst>
              <a:ext uri="{FF2B5EF4-FFF2-40B4-BE49-F238E27FC236}">
                <a16:creationId xmlns:a16="http://schemas.microsoft.com/office/drawing/2014/main" id="{B1B99F29-EB6B-858F-76A2-2839C619B0E9}"/>
              </a:ext>
            </a:extLst>
          </p:cNvPr>
          <p:cNvSpPr/>
          <p:nvPr/>
        </p:nvSpPr>
        <p:spPr>
          <a:xfrm>
            <a:off x="5926875" y="4063650"/>
            <a:ext cx="1640885"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CCCCCC"/>
                </a:solidFill>
                <a:latin typeface="Roboto"/>
                <a:ea typeface="Roboto"/>
                <a:cs typeface="Roboto"/>
                <a:sym typeface="Roboto"/>
              </a:rPr>
              <a:t>Clear in context</a:t>
            </a:r>
          </a:p>
        </p:txBody>
      </p:sp>
      <p:sp>
        <p:nvSpPr>
          <p:cNvPr id="85" name="!!tag4">
            <a:extLst>
              <a:ext uri="{FF2B5EF4-FFF2-40B4-BE49-F238E27FC236}">
                <a16:creationId xmlns:a16="http://schemas.microsoft.com/office/drawing/2014/main" id="{B0A73F60-B345-45EB-7F8F-16AA136F9A7A}"/>
              </a:ext>
            </a:extLst>
          </p:cNvPr>
          <p:cNvSpPr/>
          <p:nvPr/>
        </p:nvSpPr>
        <p:spPr>
          <a:xfrm>
            <a:off x="5926874" y="3538400"/>
            <a:ext cx="2152823"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algn="ctr"/>
            <a:r>
              <a:rPr lang="en-US" b="1" dirty="0">
                <a:solidFill>
                  <a:srgbClr val="CCCCCC"/>
                </a:solidFill>
                <a:latin typeface="Roboto"/>
                <a:ea typeface="Roboto"/>
                <a:cs typeface="Roboto"/>
                <a:sym typeface="Roboto"/>
              </a:rPr>
              <a:t>Commonly Understood</a:t>
            </a:r>
          </a:p>
        </p:txBody>
      </p:sp>
      <p:sp>
        <p:nvSpPr>
          <p:cNvPr id="86" name="!!num">
            <a:extLst>
              <a:ext uri="{FF2B5EF4-FFF2-40B4-BE49-F238E27FC236}">
                <a16:creationId xmlns:a16="http://schemas.microsoft.com/office/drawing/2014/main" id="{E10AE5B7-B133-E668-5188-0C3ADD4C33B0}"/>
              </a:ext>
            </a:extLst>
          </p:cNvPr>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rgbClr val="F3F3F3"/>
                </a:solidFill>
                <a:latin typeface="Roboto Black"/>
                <a:ea typeface="Roboto Black"/>
                <a:cs typeface="Roboto Black"/>
                <a:sym typeface="Roboto Black"/>
              </a:rPr>
              <a:t>2</a:t>
            </a:r>
            <a:endParaRPr sz="2000" dirty="0">
              <a:solidFill>
                <a:srgbClr val="F3F3F3"/>
              </a:solidFill>
              <a:latin typeface="Roboto Black"/>
              <a:ea typeface="Roboto Black"/>
              <a:cs typeface="Roboto Black"/>
              <a:sym typeface="Roboto Black"/>
            </a:endParaRPr>
          </a:p>
        </p:txBody>
      </p:sp>
      <p:sp>
        <p:nvSpPr>
          <p:cNvPr id="5" name="!!body">
            <a:extLst>
              <a:ext uri="{FF2B5EF4-FFF2-40B4-BE49-F238E27FC236}">
                <a16:creationId xmlns:a16="http://schemas.microsoft.com/office/drawing/2014/main" id="{90F50898-71FC-95AF-4457-AF70D1217C14}"/>
              </a:ext>
            </a:extLst>
          </p:cNvPr>
          <p:cNvSpPr/>
          <p:nvPr/>
        </p:nvSpPr>
        <p:spPr>
          <a:xfrm>
            <a:off x="536774" y="1008750"/>
            <a:ext cx="5116539" cy="1182907"/>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r>
              <a:rPr lang="en-US" sz="1800" dirty="0">
                <a:solidFill>
                  <a:srgbClr val="CCCCCC"/>
                </a:solidFill>
                <a:latin typeface="Roboto"/>
                <a:ea typeface="Roboto"/>
                <a:cs typeface="Roboto"/>
                <a:sym typeface="Roboto"/>
              </a:rPr>
              <a:t>Vine was a short-form video platform, mostly populated with </a:t>
            </a:r>
            <a:r>
              <a:rPr lang="en-US" sz="1800" b="1" dirty="0">
                <a:solidFill>
                  <a:srgbClr val="CCCCCC"/>
                </a:solidFill>
                <a:latin typeface="Roboto"/>
                <a:ea typeface="Roboto"/>
                <a:cs typeface="Roboto"/>
                <a:sym typeface="Roboto"/>
              </a:rPr>
              <a:t>children</a:t>
            </a:r>
            <a:r>
              <a:rPr lang="en-US" sz="1800" dirty="0">
                <a:solidFill>
                  <a:srgbClr val="CCCCCC"/>
                </a:solidFill>
                <a:latin typeface="Roboto"/>
                <a:ea typeface="Roboto"/>
                <a:cs typeface="Roboto"/>
                <a:sym typeface="Roboto"/>
              </a:rPr>
              <a:t>. King Bach ran a </a:t>
            </a:r>
            <a:r>
              <a:rPr lang="en-US" sz="1800" b="1" dirty="0">
                <a:solidFill>
                  <a:srgbClr val="CCCCCC"/>
                </a:solidFill>
                <a:latin typeface="Roboto"/>
                <a:ea typeface="Roboto"/>
                <a:cs typeface="Roboto"/>
                <a:sym typeface="Roboto"/>
              </a:rPr>
              <a:t>comedy skit page</a:t>
            </a:r>
            <a:r>
              <a:rPr lang="en-US" sz="1800" dirty="0">
                <a:solidFill>
                  <a:srgbClr val="CCCCCC"/>
                </a:solidFill>
                <a:latin typeface="Roboto"/>
                <a:ea typeface="Roboto"/>
                <a:cs typeface="Roboto"/>
                <a:sym typeface="Roboto"/>
              </a:rPr>
              <a:t> on the app.</a:t>
            </a:r>
          </a:p>
        </p:txBody>
      </p:sp>
      <p:sp>
        <p:nvSpPr>
          <p:cNvPr id="6" name="!!title">
            <a:extLst>
              <a:ext uri="{FF2B5EF4-FFF2-40B4-BE49-F238E27FC236}">
                <a16:creationId xmlns:a16="http://schemas.microsoft.com/office/drawing/2014/main" id="{7E4A2E38-BC2A-9951-9624-E3FD2899E9A0}"/>
              </a:ext>
            </a:extLst>
          </p:cNvPr>
          <p:cNvSpPr/>
          <p:nvPr/>
        </p:nvSpPr>
        <p:spPr>
          <a:xfrm>
            <a:off x="536775" y="418950"/>
            <a:ext cx="2409625"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rgbClr val="F3F3F3"/>
                </a:solidFill>
                <a:latin typeface="Roboto Black"/>
                <a:ea typeface="Roboto Black"/>
                <a:cs typeface="Roboto Black"/>
                <a:sym typeface="Roboto Black"/>
              </a:rPr>
              <a:t>Intended Audience</a:t>
            </a:r>
            <a:endParaRPr sz="2000" dirty="0">
              <a:solidFill>
                <a:srgbClr val="F3F3F3"/>
              </a:solidFill>
              <a:latin typeface="Roboto Black"/>
              <a:ea typeface="Roboto Black"/>
              <a:cs typeface="Roboto Black"/>
              <a:sym typeface="Roboto Black"/>
            </a:endParaRPr>
          </a:p>
        </p:txBody>
      </p:sp>
      <p:sp>
        <p:nvSpPr>
          <p:cNvPr id="7" name="!!tag1">
            <a:extLst>
              <a:ext uri="{FF2B5EF4-FFF2-40B4-BE49-F238E27FC236}">
                <a16:creationId xmlns:a16="http://schemas.microsoft.com/office/drawing/2014/main" id="{84E65D4A-B06D-2B63-F72D-A267776FBB09}"/>
              </a:ext>
            </a:extLst>
          </p:cNvPr>
          <p:cNvSpPr/>
          <p:nvPr/>
        </p:nvSpPr>
        <p:spPr>
          <a:xfrm>
            <a:off x="5936643" y="1008750"/>
            <a:ext cx="1011298"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D9D9D9"/>
                </a:solidFill>
                <a:latin typeface="Roboto"/>
                <a:ea typeface="Roboto"/>
                <a:cs typeface="Roboto"/>
                <a:sym typeface="Roboto"/>
              </a:rPr>
              <a:t>Children</a:t>
            </a:r>
            <a:endParaRPr b="1" dirty="0">
              <a:solidFill>
                <a:srgbClr val="D9D9D9"/>
              </a:solidFill>
              <a:latin typeface="Roboto"/>
              <a:ea typeface="Roboto"/>
              <a:cs typeface="Roboto"/>
              <a:sym typeface="Roboto"/>
            </a:endParaRPr>
          </a:p>
        </p:txBody>
      </p:sp>
      <p:sp>
        <p:nvSpPr>
          <p:cNvPr id="9" name="!!tag2">
            <a:extLst>
              <a:ext uri="{FF2B5EF4-FFF2-40B4-BE49-F238E27FC236}">
                <a16:creationId xmlns:a16="http://schemas.microsoft.com/office/drawing/2014/main" id="{30B6739C-C62B-771C-25B0-D34D6701B397}"/>
              </a:ext>
            </a:extLst>
          </p:cNvPr>
          <p:cNvSpPr/>
          <p:nvPr/>
        </p:nvSpPr>
        <p:spPr>
          <a:xfrm>
            <a:off x="5936643" y="1534000"/>
            <a:ext cx="1640885"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rgbClr val="CCCCCC"/>
                </a:solidFill>
                <a:latin typeface="Roboto"/>
                <a:ea typeface="Roboto"/>
                <a:cs typeface="Roboto"/>
                <a:sym typeface="Roboto"/>
              </a:rPr>
              <a:t>Comedy context</a:t>
            </a:r>
            <a:endParaRPr b="1" dirty="0">
              <a:solidFill>
                <a:srgbClr val="CCCCCC"/>
              </a:solidFill>
              <a:latin typeface="Roboto"/>
              <a:ea typeface="Roboto"/>
              <a:cs typeface="Roboto"/>
              <a:sym typeface="Roboto"/>
            </a:endParaRPr>
          </a:p>
        </p:txBody>
      </p:sp>
    </p:spTree>
    <p:extLst>
      <p:ext uri="{BB962C8B-B14F-4D97-AF65-F5344CB8AC3E}">
        <p14:creationId xmlns:p14="http://schemas.microsoft.com/office/powerpoint/2010/main" val="13274747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9"/>
        <p:cNvGrpSpPr/>
        <p:nvPr/>
      </p:nvGrpSpPr>
      <p:grpSpPr>
        <a:xfrm>
          <a:off x="0" y="0"/>
          <a:ext cx="0" cy="0"/>
          <a:chOff x="0" y="0"/>
          <a:chExt cx="0" cy="0"/>
        </a:xfrm>
      </p:grpSpPr>
      <p:sp>
        <p:nvSpPr>
          <p:cNvPr id="120"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 name="!!title"/>
          <p:cNvSpPr/>
          <p:nvPr/>
        </p:nvSpPr>
        <p:spPr>
          <a:xfrm>
            <a:off x="906150" y="530675"/>
            <a:ext cx="6161712" cy="7935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4000">
                <a:solidFill>
                  <a:srgbClr val="F3F3F3"/>
                </a:solidFill>
                <a:latin typeface="Roboto Black"/>
                <a:ea typeface="Roboto Black"/>
                <a:cs typeface="Roboto Black"/>
                <a:sym typeface="Roboto Black"/>
              </a:rPr>
              <a:t>caaaandy mouuuuuntain!</a:t>
            </a:r>
            <a:endParaRPr sz="4000">
              <a:solidFill>
                <a:srgbClr val="F3F3F3"/>
              </a:solidFill>
              <a:latin typeface="Roboto Black"/>
              <a:ea typeface="Roboto Black"/>
              <a:cs typeface="Roboto Black"/>
              <a:sym typeface="Roboto Black"/>
            </a:endParaRPr>
          </a:p>
        </p:txBody>
      </p:sp>
      <p:sp>
        <p:nvSpPr>
          <p:cNvPr id="126" name="!!tag2"/>
          <p:cNvSpPr/>
          <p:nvPr/>
        </p:nvSpPr>
        <p:spPr>
          <a:xfrm>
            <a:off x="5817875" y="2351700"/>
            <a:ext cx="11307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CCCCCC"/>
                </a:solidFill>
                <a:latin typeface="Roboto"/>
                <a:ea typeface="Roboto"/>
                <a:cs typeface="Roboto"/>
                <a:sym typeface="Roboto"/>
              </a:rPr>
              <a:t>FilmCow</a:t>
            </a:r>
            <a:endParaRPr b="1">
              <a:solidFill>
                <a:srgbClr val="CCCCCC"/>
              </a:solidFill>
              <a:latin typeface="Roboto"/>
              <a:ea typeface="Roboto"/>
              <a:cs typeface="Roboto"/>
              <a:sym typeface="Roboto"/>
            </a:endParaRPr>
          </a:p>
        </p:txBody>
      </p:sp>
      <p:sp>
        <p:nvSpPr>
          <p:cNvPr id="124" name="!!tag1"/>
          <p:cNvSpPr/>
          <p:nvPr/>
        </p:nvSpPr>
        <p:spPr>
          <a:xfrm>
            <a:off x="5817875" y="1780625"/>
            <a:ext cx="22611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rgbClr val="CCCCCC"/>
                </a:solidFill>
                <a:latin typeface="Roboto"/>
                <a:ea typeface="Roboto"/>
                <a:cs typeface="Roboto"/>
                <a:sym typeface="Roboto"/>
              </a:rPr>
              <a:t>Originally posted to     .</a:t>
            </a:r>
            <a:endParaRPr b="1" baseline="30000" dirty="0">
              <a:solidFill>
                <a:srgbClr val="CCCCCC"/>
              </a:solidFill>
              <a:latin typeface="Roboto"/>
              <a:ea typeface="Roboto"/>
              <a:cs typeface="Roboto"/>
              <a:sym typeface="Roboto"/>
            </a:endParaRPr>
          </a:p>
        </p:txBody>
      </p:sp>
      <p:pic>
        <p:nvPicPr>
          <p:cNvPr id="128" name="!!tag1" descr="File:YouTube full-color icon (2017).svg - Wikimedia Commons"/>
          <p:cNvPicPr preferRelativeResize="0"/>
          <p:nvPr/>
        </p:nvPicPr>
        <p:blipFill>
          <a:blip r:embed="rId5">
            <a:alphaModFix/>
          </a:blip>
          <a:stretch>
            <a:fillRect/>
          </a:stretch>
        </p:blipFill>
        <p:spPr>
          <a:xfrm>
            <a:off x="7661777" y="1903624"/>
            <a:ext cx="245877" cy="188239"/>
          </a:xfrm>
          <a:prstGeom prst="rect">
            <a:avLst/>
          </a:prstGeom>
          <a:noFill/>
          <a:ln>
            <a:noFill/>
          </a:ln>
        </p:spPr>
      </p:pic>
      <p:sp>
        <p:nvSpPr>
          <p:cNvPr id="129" name="!!num"/>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3</a:t>
            </a:r>
            <a:endParaRPr sz="2000">
              <a:solidFill>
                <a:srgbClr val="F3F3F3"/>
              </a:solidFill>
              <a:latin typeface="Roboto Black"/>
              <a:ea typeface="Roboto Black"/>
              <a:cs typeface="Roboto Black"/>
              <a:sym typeface="Roboto Black"/>
            </a:endParaRPr>
          </a:p>
        </p:txBody>
      </p:sp>
      <p:pic>
        <p:nvPicPr>
          <p:cNvPr id="3" name="!!vid3">
            <a:hlinkClick r:id="" action="ppaction://media"/>
            <a:extLst>
              <a:ext uri="{FF2B5EF4-FFF2-40B4-BE49-F238E27FC236}">
                <a16:creationId xmlns:a16="http://schemas.microsoft.com/office/drawing/2014/main" id="{970FFA39-0C2E-BA47-EAA0-365ADC70BEBD}"/>
              </a:ext>
            </a:extLst>
          </p:cNvPr>
          <p:cNvPicPr>
            <a:picLocks noChangeAspect="1"/>
          </p:cNvPicPr>
          <p:nvPr>
            <a:videoFile r:link="rId1"/>
            <p:extLst>
              <p:ext uri="{DAA4B4D4-6D71-4841-9C94-3DE7FCFB9230}">
                <p14:media xmlns:p14="http://schemas.microsoft.com/office/powerpoint/2010/main" r:embed="rId2">
                  <p14:trim st="126500" end="25000"/>
                </p14:media>
              </p:ext>
            </p:extLst>
          </p:nvPr>
        </p:nvPicPr>
        <p:blipFill>
          <a:blip r:embed="rId6"/>
          <a:stretch>
            <a:fillRect/>
          </a:stretch>
        </p:blipFill>
        <p:spPr>
          <a:xfrm>
            <a:off x="906150" y="1774594"/>
            <a:ext cx="4813333" cy="2707500"/>
          </a:xfrm>
          <a:prstGeom prst="roundRect">
            <a:avLst>
              <a:gd name="adj" fmla="val 6912"/>
            </a:avLst>
          </a:prstGeom>
          <a:ln w="19050">
            <a:solidFill>
              <a:schemeClr val="bg1"/>
            </a:solid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advTm="1000">
        <p159:morph option="byObject"/>
      </p:transition>
    </mc:Choice>
    <mc:Fallback>
      <p:transition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445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3"/>
        <p:cNvGrpSpPr/>
        <p:nvPr/>
      </p:nvGrpSpPr>
      <p:grpSpPr>
        <a:xfrm>
          <a:off x="0" y="0"/>
          <a:ext cx="0" cy="0"/>
          <a:chOff x="0" y="0"/>
          <a:chExt cx="0" cy="0"/>
        </a:xfrm>
      </p:grpSpPr>
      <p:sp>
        <p:nvSpPr>
          <p:cNvPr id="134" name="!!border"/>
          <p:cNvSpPr/>
          <p:nvPr/>
        </p:nvSpPr>
        <p:spPr>
          <a:xfrm>
            <a:off x="281250" y="202200"/>
            <a:ext cx="8581500" cy="4739100"/>
          </a:xfrm>
          <a:prstGeom prst="roundRect">
            <a:avLst>
              <a:gd name="adj" fmla="val 5825"/>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5" name="!!title"/>
          <p:cNvSpPr/>
          <p:nvPr/>
        </p:nvSpPr>
        <p:spPr>
          <a:xfrm>
            <a:off x="536775" y="403500"/>
            <a:ext cx="5735400" cy="1608600"/>
          </a:xfrm>
          <a:prstGeom prst="roundRect">
            <a:avLst>
              <a:gd name="adj" fmla="val 8661"/>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4000">
                <a:solidFill>
                  <a:srgbClr val="F3F3F3"/>
                </a:solidFill>
                <a:latin typeface="Roboto Black"/>
                <a:ea typeface="Roboto Black"/>
                <a:cs typeface="Roboto Black"/>
                <a:sym typeface="Roboto Black"/>
              </a:rPr>
              <a:t>        Appeal to Emotion</a:t>
            </a:r>
            <a:endParaRPr sz="4000">
              <a:solidFill>
                <a:srgbClr val="F3F3F3"/>
              </a:solidFill>
              <a:latin typeface="Roboto Black"/>
              <a:ea typeface="Roboto Black"/>
              <a:cs typeface="Roboto Black"/>
              <a:sym typeface="Roboto Black"/>
            </a:endParaRPr>
          </a:p>
          <a:p>
            <a:pPr marL="0" lvl="0" indent="0" algn="l" rtl="0">
              <a:spcBef>
                <a:spcPts val="0"/>
              </a:spcBef>
              <a:spcAft>
                <a:spcPts val="0"/>
              </a:spcAft>
              <a:buNone/>
            </a:pPr>
            <a:endParaRPr sz="800">
              <a:solidFill>
                <a:srgbClr val="F3F3F3"/>
              </a:solidFill>
              <a:latin typeface="Roboto Black"/>
              <a:ea typeface="Roboto Black"/>
              <a:cs typeface="Roboto Black"/>
              <a:sym typeface="Roboto Black"/>
            </a:endParaRPr>
          </a:p>
          <a:p>
            <a:pPr marL="0" lvl="0" indent="0" algn="l" rtl="0">
              <a:spcBef>
                <a:spcPts val="0"/>
              </a:spcBef>
              <a:spcAft>
                <a:spcPts val="0"/>
              </a:spcAft>
              <a:buNone/>
            </a:pPr>
            <a:r>
              <a:rPr lang="en" sz="1800" b="1">
                <a:solidFill>
                  <a:srgbClr val="CCCCCC"/>
                </a:solidFill>
                <a:latin typeface="Roboto"/>
                <a:ea typeface="Roboto"/>
                <a:cs typeface="Roboto"/>
                <a:sym typeface="Roboto"/>
              </a:rPr>
              <a:t>Emotional</a:t>
            </a:r>
            <a:r>
              <a:rPr lang="en" sz="1800">
                <a:solidFill>
                  <a:srgbClr val="CCCCCC"/>
                </a:solidFill>
                <a:latin typeface="Roboto"/>
                <a:ea typeface="Roboto"/>
                <a:cs typeface="Roboto"/>
                <a:sym typeface="Roboto"/>
              </a:rPr>
              <a:t> </a:t>
            </a:r>
            <a:r>
              <a:rPr lang="en" sz="1800" b="1">
                <a:solidFill>
                  <a:srgbClr val="CCCCCC"/>
                </a:solidFill>
                <a:latin typeface="Roboto"/>
                <a:ea typeface="Roboto"/>
                <a:cs typeface="Roboto"/>
                <a:sym typeface="Roboto"/>
              </a:rPr>
              <a:t>manipulation</a:t>
            </a:r>
            <a:r>
              <a:rPr lang="en" sz="1800">
                <a:solidFill>
                  <a:srgbClr val="CCCCCC"/>
                </a:solidFill>
                <a:latin typeface="Roboto"/>
                <a:ea typeface="Roboto"/>
                <a:cs typeface="Roboto"/>
                <a:sym typeface="Roboto"/>
              </a:rPr>
              <a:t> is used to </a:t>
            </a:r>
            <a:r>
              <a:rPr lang="en" sz="1800" b="1">
                <a:solidFill>
                  <a:srgbClr val="CCCCCC"/>
                </a:solidFill>
                <a:latin typeface="Roboto"/>
                <a:ea typeface="Roboto"/>
                <a:cs typeface="Roboto"/>
                <a:sym typeface="Roboto"/>
              </a:rPr>
              <a:t>distract</a:t>
            </a:r>
            <a:r>
              <a:rPr lang="en" sz="1800">
                <a:solidFill>
                  <a:srgbClr val="CCCCCC"/>
                </a:solidFill>
                <a:latin typeface="Roboto"/>
                <a:ea typeface="Roboto"/>
                <a:cs typeface="Roboto"/>
                <a:sym typeface="Roboto"/>
              </a:rPr>
              <a:t> from something </a:t>
            </a:r>
            <a:r>
              <a:rPr lang="en" sz="1800" b="1">
                <a:solidFill>
                  <a:srgbClr val="CCCCCC"/>
                </a:solidFill>
                <a:latin typeface="Roboto"/>
                <a:ea typeface="Roboto"/>
                <a:cs typeface="Roboto"/>
                <a:sym typeface="Roboto"/>
              </a:rPr>
              <a:t>important</a:t>
            </a:r>
            <a:r>
              <a:rPr lang="en" sz="1800">
                <a:solidFill>
                  <a:srgbClr val="CCCCCC"/>
                </a:solidFill>
                <a:latin typeface="Roboto"/>
                <a:ea typeface="Roboto"/>
                <a:cs typeface="Roboto"/>
                <a:sym typeface="Roboto"/>
              </a:rPr>
              <a:t>.</a:t>
            </a:r>
            <a:endParaRPr sz="4000">
              <a:solidFill>
                <a:srgbClr val="F3F3F3"/>
              </a:solidFill>
              <a:latin typeface="Roboto"/>
              <a:ea typeface="Roboto"/>
              <a:cs typeface="Roboto"/>
              <a:sym typeface="Roboto"/>
            </a:endParaRPr>
          </a:p>
        </p:txBody>
      </p:sp>
      <p:sp>
        <p:nvSpPr>
          <p:cNvPr id="136" name="!!body"/>
          <p:cNvSpPr/>
          <p:nvPr/>
        </p:nvSpPr>
        <p:spPr>
          <a:xfrm>
            <a:off x="536775" y="3013150"/>
            <a:ext cx="4026900" cy="1643100"/>
          </a:xfrm>
          <a:prstGeom prst="roundRect">
            <a:avLst>
              <a:gd name="adj" fmla="val 5779"/>
            </a:avLst>
          </a:prstGeom>
          <a:noFill/>
          <a:ln w="19050" cap="flat" cmpd="sng">
            <a:solidFill>
              <a:srgbClr val="F3F3F3"/>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D9D9D9"/>
                </a:solidFill>
                <a:latin typeface="Roboto"/>
                <a:ea typeface="Roboto"/>
                <a:cs typeface="Roboto"/>
                <a:sym typeface="Roboto"/>
              </a:rPr>
              <a:t>Conclusion</a:t>
            </a:r>
            <a:r>
              <a:rPr lang="en" sz="1800">
                <a:solidFill>
                  <a:srgbClr val="CCCCCC"/>
                </a:solidFill>
                <a:latin typeface="Roboto"/>
                <a:ea typeface="Roboto"/>
                <a:cs typeface="Roboto"/>
                <a:sym typeface="Roboto"/>
              </a:rPr>
              <a:t>: Go in the cave</a:t>
            </a:r>
            <a:endParaRPr sz="1800">
              <a:solidFill>
                <a:srgbClr val="CCCCCC"/>
              </a:solidFill>
              <a:latin typeface="Roboto"/>
              <a:ea typeface="Roboto"/>
              <a:cs typeface="Roboto"/>
              <a:sym typeface="Roboto"/>
            </a:endParaRPr>
          </a:p>
          <a:p>
            <a:pPr marL="0" lvl="0" indent="0" algn="l" rtl="0">
              <a:spcBef>
                <a:spcPts val="0"/>
              </a:spcBef>
              <a:spcAft>
                <a:spcPts val="0"/>
              </a:spcAft>
              <a:buNone/>
            </a:pPr>
            <a:r>
              <a:rPr lang="en" sz="1800" b="1">
                <a:solidFill>
                  <a:srgbClr val="D9D9D9"/>
                </a:solidFill>
                <a:latin typeface="Roboto"/>
                <a:ea typeface="Roboto"/>
                <a:cs typeface="Roboto"/>
                <a:sym typeface="Roboto"/>
              </a:rPr>
              <a:t>Reason</a:t>
            </a:r>
            <a:r>
              <a:rPr lang="en" sz="1800">
                <a:solidFill>
                  <a:srgbClr val="CCCCCC"/>
                </a:solidFill>
                <a:latin typeface="Roboto"/>
                <a:ea typeface="Roboto"/>
                <a:cs typeface="Roboto"/>
                <a:sym typeface="Roboto"/>
              </a:rPr>
              <a:t>: Singing candy</a:t>
            </a:r>
            <a:endParaRPr sz="1800">
              <a:solidFill>
                <a:srgbClr val="CCCCCC"/>
              </a:solidFill>
              <a:latin typeface="Roboto"/>
              <a:ea typeface="Roboto"/>
              <a:cs typeface="Roboto"/>
              <a:sym typeface="Roboto"/>
            </a:endParaRPr>
          </a:p>
          <a:p>
            <a:pPr marL="0" lvl="0" indent="0" algn="l" rtl="0">
              <a:spcBef>
                <a:spcPts val="0"/>
              </a:spcBef>
              <a:spcAft>
                <a:spcPts val="0"/>
              </a:spcAft>
              <a:buNone/>
            </a:pPr>
            <a:endParaRPr sz="1800">
              <a:solidFill>
                <a:srgbClr val="CCCCCC"/>
              </a:solidFill>
              <a:latin typeface="Roboto"/>
              <a:ea typeface="Roboto"/>
              <a:cs typeface="Roboto"/>
              <a:sym typeface="Roboto"/>
            </a:endParaRPr>
          </a:p>
          <a:p>
            <a:pPr marL="0" lvl="0" indent="0" algn="l" rtl="0">
              <a:spcBef>
                <a:spcPts val="0"/>
              </a:spcBef>
              <a:spcAft>
                <a:spcPts val="0"/>
              </a:spcAft>
              <a:buNone/>
            </a:pPr>
            <a:r>
              <a:rPr lang="en" sz="1800">
                <a:solidFill>
                  <a:srgbClr val="CCCCCC"/>
                </a:solidFill>
                <a:latin typeface="Roboto"/>
                <a:ea typeface="Roboto"/>
                <a:cs typeface="Roboto"/>
                <a:sym typeface="Roboto"/>
              </a:rPr>
              <a:t>Listen to our </a:t>
            </a:r>
            <a:r>
              <a:rPr lang="en" sz="1800" b="1">
                <a:solidFill>
                  <a:srgbClr val="CCCCCC"/>
                </a:solidFill>
                <a:latin typeface="Roboto"/>
                <a:ea typeface="Roboto"/>
                <a:cs typeface="Roboto"/>
                <a:sym typeface="Roboto"/>
              </a:rPr>
              <a:t>musical number</a:t>
            </a:r>
            <a:r>
              <a:rPr lang="en" sz="1800">
                <a:solidFill>
                  <a:srgbClr val="CCCCCC"/>
                </a:solidFill>
                <a:latin typeface="Roboto"/>
                <a:ea typeface="Roboto"/>
                <a:cs typeface="Roboto"/>
                <a:sym typeface="Roboto"/>
              </a:rPr>
              <a:t> and </a:t>
            </a:r>
            <a:r>
              <a:rPr lang="en" sz="1800" b="1">
                <a:solidFill>
                  <a:srgbClr val="CCCCCC"/>
                </a:solidFill>
                <a:latin typeface="Roboto"/>
                <a:ea typeface="Roboto"/>
                <a:cs typeface="Roboto"/>
                <a:sym typeface="Roboto"/>
              </a:rPr>
              <a:t>forget</a:t>
            </a:r>
            <a:r>
              <a:rPr lang="en" sz="1800">
                <a:solidFill>
                  <a:srgbClr val="CCCCCC"/>
                </a:solidFill>
                <a:latin typeface="Roboto"/>
                <a:ea typeface="Roboto"/>
                <a:cs typeface="Roboto"/>
                <a:sym typeface="Roboto"/>
              </a:rPr>
              <a:t> that </a:t>
            </a:r>
            <a:r>
              <a:rPr lang="en" sz="1800" b="1">
                <a:solidFill>
                  <a:srgbClr val="CCCCCC"/>
                </a:solidFill>
                <a:latin typeface="Roboto"/>
                <a:ea typeface="Roboto"/>
                <a:cs typeface="Roboto"/>
                <a:sym typeface="Roboto"/>
              </a:rPr>
              <a:t>this is a bad idea</a:t>
            </a:r>
            <a:r>
              <a:rPr lang="en" sz="1800">
                <a:solidFill>
                  <a:srgbClr val="CCCCCC"/>
                </a:solidFill>
                <a:latin typeface="Roboto"/>
                <a:ea typeface="Roboto"/>
                <a:cs typeface="Roboto"/>
                <a:sym typeface="Roboto"/>
              </a:rPr>
              <a:t>.</a:t>
            </a:r>
            <a:endParaRPr sz="1800">
              <a:solidFill>
                <a:srgbClr val="CCCCCC"/>
              </a:solidFill>
              <a:latin typeface="Roboto"/>
              <a:ea typeface="Roboto"/>
              <a:cs typeface="Roboto"/>
              <a:sym typeface="Roboto"/>
            </a:endParaRPr>
          </a:p>
        </p:txBody>
      </p:sp>
      <p:sp>
        <p:nvSpPr>
          <p:cNvPr id="137" name="Google Shape;137;p19"/>
          <p:cNvSpPr/>
          <p:nvPr/>
        </p:nvSpPr>
        <p:spPr>
          <a:xfrm>
            <a:off x="536775" y="2423350"/>
            <a:ext cx="2489454" cy="440100"/>
          </a:xfrm>
          <a:prstGeom prst="roundRect">
            <a:avLst>
              <a:gd name="adj" fmla="val 19253"/>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3F3F3"/>
                </a:solidFill>
                <a:latin typeface="Roboto Black"/>
                <a:ea typeface="Roboto Black"/>
                <a:cs typeface="Roboto Black"/>
                <a:sym typeface="Roboto Black"/>
              </a:rPr>
              <a:t>Author’s Reasoning</a:t>
            </a:r>
            <a:endParaRPr sz="2000">
              <a:solidFill>
                <a:srgbClr val="F3F3F3"/>
              </a:solidFill>
              <a:latin typeface="Roboto Black"/>
              <a:ea typeface="Roboto Black"/>
              <a:cs typeface="Roboto Black"/>
              <a:sym typeface="Roboto Black"/>
            </a:endParaRPr>
          </a:p>
        </p:txBody>
      </p:sp>
      <p:sp>
        <p:nvSpPr>
          <p:cNvPr id="139" name="Google Shape;139;p19"/>
          <p:cNvSpPr/>
          <p:nvPr/>
        </p:nvSpPr>
        <p:spPr>
          <a:xfrm>
            <a:off x="4724700" y="3089400"/>
            <a:ext cx="21828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CCCCCC"/>
                </a:solidFill>
                <a:latin typeface="Roboto"/>
                <a:ea typeface="Roboto"/>
                <a:cs typeface="Roboto"/>
                <a:sym typeface="Roboto"/>
              </a:rPr>
              <a:t>Charlie’s fears are </a:t>
            </a:r>
            <a:r>
              <a:rPr lang="en" b="1">
                <a:solidFill>
                  <a:srgbClr val="CCCCCC"/>
                </a:solidFill>
                <a:latin typeface="Roboto"/>
                <a:ea typeface="Roboto"/>
                <a:cs typeface="Roboto"/>
                <a:sym typeface="Roboto"/>
              </a:rPr>
              <a:t>real.</a:t>
            </a:r>
            <a:endParaRPr b="1">
              <a:solidFill>
                <a:srgbClr val="D9D9D9"/>
              </a:solidFill>
              <a:latin typeface="Roboto"/>
              <a:ea typeface="Roboto"/>
              <a:cs typeface="Roboto"/>
              <a:sym typeface="Roboto"/>
            </a:endParaRPr>
          </a:p>
        </p:txBody>
      </p:sp>
      <p:sp>
        <p:nvSpPr>
          <p:cNvPr id="140" name="Google Shape;140;p19"/>
          <p:cNvSpPr/>
          <p:nvPr/>
        </p:nvSpPr>
        <p:spPr>
          <a:xfrm>
            <a:off x="4724700" y="4139900"/>
            <a:ext cx="17736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CCCCCC"/>
                </a:solidFill>
                <a:latin typeface="Roboto"/>
                <a:ea typeface="Roboto"/>
                <a:cs typeface="Roboto"/>
                <a:sym typeface="Roboto"/>
              </a:rPr>
              <a:t>They promise </a:t>
            </a:r>
            <a:r>
              <a:rPr lang="en" b="1">
                <a:solidFill>
                  <a:srgbClr val="CCCCCC"/>
                </a:solidFill>
                <a:latin typeface="Roboto"/>
                <a:ea typeface="Roboto"/>
                <a:cs typeface="Roboto"/>
                <a:sym typeface="Roboto"/>
              </a:rPr>
              <a:t>joy</a:t>
            </a:r>
            <a:r>
              <a:rPr lang="en">
                <a:solidFill>
                  <a:srgbClr val="CCCCCC"/>
                </a:solidFill>
                <a:latin typeface="Roboto"/>
                <a:ea typeface="Roboto"/>
                <a:cs typeface="Roboto"/>
                <a:sym typeface="Roboto"/>
              </a:rPr>
              <a:t>.</a:t>
            </a:r>
            <a:endParaRPr>
              <a:solidFill>
                <a:srgbClr val="CCCCCC"/>
              </a:solidFill>
              <a:latin typeface="Roboto"/>
              <a:ea typeface="Roboto"/>
              <a:cs typeface="Roboto"/>
              <a:sym typeface="Roboto"/>
            </a:endParaRPr>
          </a:p>
        </p:txBody>
      </p:sp>
      <p:sp>
        <p:nvSpPr>
          <p:cNvPr id="141" name="Google Shape;141;p19"/>
          <p:cNvSpPr/>
          <p:nvPr/>
        </p:nvSpPr>
        <p:spPr>
          <a:xfrm>
            <a:off x="4724700" y="3614650"/>
            <a:ext cx="1980600" cy="440100"/>
          </a:xfrm>
          <a:prstGeom prst="roundRect">
            <a:avLst>
              <a:gd name="adj" fmla="val 50000"/>
            </a:avLst>
          </a:prstGeom>
          <a:no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D9D9D9"/>
                </a:solidFill>
                <a:latin typeface="Roboto"/>
                <a:ea typeface="Roboto"/>
                <a:cs typeface="Roboto"/>
                <a:sym typeface="Roboto"/>
              </a:rPr>
              <a:t>It’s just a </a:t>
            </a:r>
            <a:r>
              <a:rPr lang="en" b="1">
                <a:solidFill>
                  <a:srgbClr val="D9D9D9"/>
                </a:solidFill>
                <a:latin typeface="Roboto"/>
                <a:ea typeface="Roboto"/>
                <a:cs typeface="Roboto"/>
                <a:sym typeface="Roboto"/>
              </a:rPr>
              <a:t>distraction</a:t>
            </a:r>
            <a:r>
              <a:rPr lang="en">
                <a:solidFill>
                  <a:srgbClr val="D9D9D9"/>
                </a:solidFill>
                <a:latin typeface="Roboto"/>
                <a:ea typeface="Roboto"/>
                <a:cs typeface="Roboto"/>
                <a:sym typeface="Roboto"/>
              </a:rPr>
              <a:t>.</a:t>
            </a:r>
            <a:endParaRPr>
              <a:solidFill>
                <a:srgbClr val="CCCCCC"/>
              </a:solidFill>
              <a:latin typeface="Roboto"/>
              <a:ea typeface="Roboto"/>
              <a:cs typeface="Roboto"/>
              <a:sym typeface="Roboto"/>
            </a:endParaRPr>
          </a:p>
        </p:txBody>
      </p:sp>
      <p:grpSp>
        <p:nvGrpSpPr>
          <p:cNvPr id="142" name="Google Shape;142;p19"/>
          <p:cNvGrpSpPr/>
          <p:nvPr/>
        </p:nvGrpSpPr>
        <p:grpSpPr>
          <a:xfrm rot="-844843">
            <a:off x="731090" y="587128"/>
            <a:ext cx="440121" cy="558226"/>
            <a:chOff x="758175" y="563880"/>
            <a:chExt cx="440100" cy="558200"/>
          </a:xfrm>
        </p:grpSpPr>
        <p:sp>
          <p:nvSpPr>
            <p:cNvPr id="143" name="Google Shape;143;p19"/>
            <p:cNvSpPr/>
            <p:nvPr/>
          </p:nvSpPr>
          <p:spPr>
            <a:xfrm rot="-5400000">
              <a:off x="699125" y="622930"/>
              <a:ext cx="558200" cy="440100"/>
            </a:xfrm>
            <a:prstGeom prst="flowChartOnlineStorag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4" name="Google Shape;144;p19"/>
            <p:cNvSpPr/>
            <p:nvPr/>
          </p:nvSpPr>
          <p:spPr>
            <a:xfrm rot="-10167649" flipH="1">
              <a:off x="782447" y="699502"/>
              <a:ext cx="157456" cy="45188"/>
            </a:xfrm>
            <a:prstGeom prst="blockArc">
              <a:avLst>
                <a:gd name="adj1" fmla="val 10800000"/>
                <a:gd name="adj2" fmla="val 0"/>
                <a:gd name="adj3" fmla="val 25000"/>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 name="Google Shape;145;p19"/>
            <p:cNvSpPr/>
            <p:nvPr/>
          </p:nvSpPr>
          <p:spPr>
            <a:xfrm rot="10167649">
              <a:off x="1012987" y="699502"/>
              <a:ext cx="157456" cy="45188"/>
            </a:xfrm>
            <a:prstGeom prst="blockArc">
              <a:avLst>
                <a:gd name="adj1" fmla="val 10800000"/>
                <a:gd name="adj2" fmla="val 0"/>
                <a:gd name="adj3" fmla="val 25000"/>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6" name="Google Shape;146;p19"/>
            <p:cNvSpPr/>
            <p:nvPr/>
          </p:nvSpPr>
          <p:spPr>
            <a:xfrm rot="10602471" flipH="1">
              <a:off x="876348" y="883395"/>
              <a:ext cx="203736" cy="80210"/>
            </a:xfrm>
            <a:prstGeom prst="blockArc">
              <a:avLst>
                <a:gd name="adj1" fmla="val 10933262"/>
                <a:gd name="adj2" fmla="val 0"/>
                <a:gd name="adj3" fmla="val 25000"/>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47" name="Google Shape;147;p19"/>
          <p:cNvGrpSpPr/>
          <p:nvPr/>
        </p:nvGrpSpPr>
        <p:grpSpPr>
          <a:xfrm rot="1059022">
            <a:off x="1095445" y="540234"/>
            <a:ext cx="440089" cy="558186"/>
            <a:chOff x="758175" y="563880"/>
            <a:chExt cx="440100" cy="558200"/>
          </a:xfrm>
        </p:grpSpPr>
        <p:sp>
          <p:nvSpPr>
            <p:cNvPr id="148" name="Google Shape;148;p19"/>
            <p:cNvSpPr/>
            <p:nvPr/>
          </p:nvSpPr>
          <p:spPr>
            <a:xfrm rot="-5400000">
              <a:off x="699125" y="622930"/>
              <a:ext cx="558200" cy="440100"/>
            </a:xfrm>
            <a:prstGeom prst="flowChartOnlineStorage">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 name="Google Shape;149;p19"/>
            <p:cNvSpPr/>
            <p:nvPr/>
          </p:nvSpPr>
          <p:spPr>
            <a:xfrm rot="8851226" flipH="1">
              <a:off x="785993" y="710624"/>
              <a:ext cx="157542" cy="45029"/>
            </a:xfrm>
            <a:prstGeom prst="blockArc">
              <a:avLst>
                <a:gd name="adj1" fmla="val 10800000"/>
                <a:gd name="adj2" fmla="val 0"/>
                <a:gd name="adj3" fmla="val 2500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 name="Google Shape;150;p19"/>
            <p:cNvSpPr/>
            <p:nvPr/>
          </p:nvSpPr>
          <p:spPr>
            <a:xfrm rot="-9144558">
              <a:off x="1013053" y="699387"/>
              <a:ext cx="157400" cy="45216"/>
            </a:xfrm>
            <a:prstGeom prst="blockArc">
              <a:avLst>
                <a:gd name="adj1" fmla="val 10800000"/>
                <a:gd name="adj2" fmla="val 0"/>
                <a:gd name="adj3" fmla="val 2500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1" name="Google Shape;151;p19"/>
            <p:cNvSpPr/>
            <p:nvPr/>
          </p:nvSpPr>
          <p:spPr>
            <a:xfrm rot="-585223">
              <a:off x="876405" y="883379"/>
              <a:ext cx="203644" cy="80150"/>
            </a:xfrm>
            <a:prstGeom prst="blockArc">
              <a:avLst>
                <a:gd name="adj1" fmla="val 10933262"/>
                <a:gd name="adj2" fmla="val 0"/>
                <a:gd name="adj3" fmla="val 2500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52" name="Google Shape;152;p19"/>
          <p:cNvSpPr/>
          <p:nvPr/>
        </p:nvSpPr>
        <p:spPr>
          <a:xfrm>
            <a:off x="8209500" y="4285325"/>
            <a:ext cx="457200" cy="457200"/>
          </a:xfrm>
          <a:prstGeom prst="roundRect">
            <a:avLst>
              <a:gd name="adj" fmla="val 18537"/>
            </a:avLst>
          </a:prstGeom>
          <a:noFill/>
          <a:ln w="2857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3F3F3"/>
                </a:solidFill>
                <a:latin typeface="Roboto Black"/>
                <a:ea typeface="Roboto Black"/>
                <a:cs typeface="Roboto Black"/>
                <a:sym typeface="Roboto Black"/>
              </a:rPr>
              <a:t>3</a:t>
            </a:r>
            <a:endParaRPr sz="2000">
              <a:solidFill>
                <a:srgbClr val="F3F3F3"/>
              </a:solidFill>
              <a:latin typeface="Roboto Black"/>
              <a:ea typeface="Roboto Black"/>
              <a:cs typeface="Roboto Black"/>
              <a:sym typeface="Roboto Black"/>
            </a:endParaRPr>
          </a:p>
        </p:txBody>
      </p:sp>
      <p:pic>
        <p:nvPicPr>
          <p:cNvPr id="2" name="!!vid3">
            <a:hlinkClick r:id="" action="ppaction://media"/>
            <a:extLst>
              <a:ext uri="{FF2B5EF4-FFF2-40B4-BE49-F238E27FC236}">
                <a16:creationId xmlns:a16="http://schemas.microsoft.com/office/drawing/2014/main" id="{730E0A70-B80E-6411-3C77-527C322DC338}"/>
              </a:ext>
            </a:extLst>
          </p:cNvPr>
          <p:cNvPicPr>
            <a:picLocks/>
          </p:cNvPicPr>
          <p:nvPr>
            <a:videoFile r:link="rId1"/>
            <p:extLst>
              <p:ext uri="{DAA4B4D4-6D71-4841-9C94-3DE7FCFB9230}">
                <p14:media xmlns:p14="http://schemas.microsoft.com/office/powerpoint/2010/main" r:embed="rId2">
                  <p14:trim st="130000"/>
                </p14:media>
              </p:ext>
            </p:extLst>
          </p:nvPr>
        </p:nvPicPr>
        <p:blipFill>
          <a:blip r:embed="rId5"/>
          <a:srcRect l="31854" t="-78" r="11549" b="78"/>
          <a:stretch/>
        </p:blipFill>
        <p:spPr>
          <a:xfrm>
            <a:off x="6812280" y="411480"/>
            <a:ext cx="1610157" cy="1600200"/>
          </a:xfrm>
          <a:prstGeom prst="roundRect">
            <a:avLst>
              <a:gd name="adj" fmla="val 6912"/>
            </a:avLst>
          </a:prstGeom>
          <a:ln w="19050">
            <a:solidFill>
              <a:schemeClr val="bg1"/>
            </a:solid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TotalTime>
  <Words>1592</Words>
  <Application>Microsoft Office PowerPoint</Application>
  <PresentationFormat>On-screen Show (16:9)</PresentationFormat>
  <Paragraphs>149</Paragraphs>
  <Slides>17</Slides>
  <Notes>17</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Roboto Black</vt:lpstr>
      <vt:lpstr>Roboto</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Lumos,Chloe Beatrice</cp:lastModifiedBy>
  <cp:revision>2</cp:revision>
  <dcterms:modified xsi:type="dcterms:W3CDTF">2025-04-15T19:38:17Z</dcterms:modified>
</cp:coreProperties>
</file>